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6" r:id="rId2"/>
    <p:sldMasterId id="2147483663" r:id="rId3"/>
  </p:sldMasterIdLst>
  <p:notesMasterIdLst>
    <p:notesMasterId r:id="rId49"/>
  </p:notesMasterIdLst>
  <p:handoutMasterIdLst>
    <p:handoutMasterId r:id="rId50"/>
  </p:handoutMasterIdLst>
  <p:sldIdLst>
    <p:sldId id="605" r:id="rId4"/>
    <p:sldId id="429" r:id="rId5"/>
    <p:sldId id="593" r:id="rId6"/>
    <p:sldId id="437" r:id="rId7"/>
    <p:sldId id="438" r:id="rId8"/>
    <p:sldId id="465" r:id="rId9"/>
    <p:sldId id="520" r:id="rId10"/>
    <p:sldId id="600" r:id="rId11"/>
    <p:sldId id="588" r:id="rId12"/>
    <p:sldId id="589" r:id="rId13"/>
    <p:sldId id="609" r:id="rId14"/>
    <p:sldId id="610" r:id="rId15"/>
    <p:sldId id="595" r:id="rId16"/>
    <p:sldId id="608" r:id="rId17"/>
    <p:sldId id="596" r:id="rId18"/>
    <p:sldId id="597" r:id="rId19"/>
    <p:sldId id="598" r:id="rId20"/>
    <p:sldId id="606" r:id="rId21"/>
    <p:sldId id="615" r:id="rId22"/>
    <p:sldId id="611" r:id="rId23"/>
    <p:sldId id="613" r:id="rId24"/>
    <p:sldId id="614" r:id="rId25"/>
    <p:sldId id="476" r:id="rId26"/>
    <p:sldId id="477" r:id="rId27"/>
    <p:sldId id="570" r:id="rId28"/>
    <p:sldId id="566" r:id="rId29"/>
    <p:sldId id="571" r:id="rId30"/>
    <p:sldId id="573" r:id="rId31"/>
    <p:sldId id="484" r:id="rId32"/>
    <p:sldId id="485" r:id="rId33"/>
    <p:sldId id="486" r:id="rId34"/>
    <p:sldId id="568" r:id="rId35"/>
    <p:sldId id="487" r:id="rId36"/>
    <p:sldId id="569" r:id="rId37"/>
    <p:sldId id="565" r:id="rId38"/>
    <p:sldId id="561" r:id="rId39"/>
    <p:sldId id="562" r:id="rId40"/>
    <p:sldId id="607" r:id="rId41"/>
    <p:sldId id="576" r:id="rId42"/>
    <p:sldId id="501" r:id="rId43"/>
    <p:sldId id="555" r:id="rId44"/>
    <p:sldId id="582" r:id="rId45"/>
    <p:sldId id="581" r:id="rId46"/>
    <p:sldId id="601" r:id="rId47"/>
    <p:sldId id="603" r:id="rId48"/>
  </p:sldIdLst>
  <p:sldSz cx="9144000" cy="6858000" type="letter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C00"/>
    <a:srgbClr val="8901F3"/>
    <a:srgbClr val="009900"/>
    <a:srgbClr val="00A091"/>
    <a:srgbClr val="5A11FD"/>
    <a:srgbClr val="000000"/>
    <a:srgbClr val="CC3399"/>
    <a:srgbClr val="00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8" autoAdjust="0"/>
    <p:restoredTop sz="90507" autoAdjust="0"/>
  </p:normalViewPr>
  <p:slideViewPr>
    <p:cSldViewPr>
      <p:cViewPr>
        <p:scale>
          <a:sx n="100" d="100"/>
          <a:sy n="100" d="100"/>
        </p:scale>
        <p:origin x="1040" y="336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4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2923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598488"/>
            <a:ext cx="4622800" cy="346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93" y="4408146"/>
            <a:ext cx="6019711" cy="4177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3520" tIns="45939" rIns="93520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934733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5727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43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870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9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6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5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5894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1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0696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113598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2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58971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1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707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MIMD = multiple-instruction,</a:t>
            </a:r>
            <a:r>
              <a:rPr lang="en-CA" baseline="0" dirty="0" smtClean="0"/>
              <a:t> multiple-data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539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58615" y="6634538"/>
            <a:ext cx="4022937" cy="349250"/>
          </a:xfrm>
          <a:prstGeom prst="rect">
            <a:avLst/>
          </a:prstGeom>
        </p:spPr>
        <p:txBody>
          <a:bodyPr/>
          <a:lstStyle/>
          <a:p>
            <a:fld id="{AB959945-7217-484B-8E74-88DC87A74BB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4635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image source probably Intel, available at many places</a:t>
            </a:r>
          </a:p>
          <a:p>
            <a:pPr defTabSz="46355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</a:t>
            </a:r>
            <a:r>
              <a:rPr lang="en-US" baseline="0" dirty="0" smtClean="0"/>
              <a:t> GPU are scaling both in terms of number of CUDA cores as well peak DRAM</a:t>
            </a:r>
          </a:p>
          <a:p>
            <a:r>
              <a:rPr lang="en-US" baseline="0" dirty="0" smtClean="0"/>
              <a:t>Bandwidth. For example, the latest NVIDIA GPU GTX 980 has more than 2000 cores. </a:t>
            </a:r>
          </a:p>
          <a:p>
            <a:r>
              <a:rPr lang="en-US" baseline="0" dirty="0" smtClean="0"/>
              <a:t>Given such powerful GPUs, the question is -- Are we “still” using them efficiently?</a:t>
            </a:r>
          </a:p>
        </p:txBody>
      </p:sp>
    </p:spTree>
    <p:extLst>
      <p:ext uri="{BB962C8B-B14F-4D97-AF65-F5344CB8AC3E}">
        <p14:creationId xmlns:p14="http://schemas.microsoft.com/office/powerpoint/2010/main" val="121095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9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24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58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300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300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9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6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2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8153400" cy="2393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5" r:id="rId14"/>
    <p:sldLayoutId id="2147483688" r:id="rId15"/>
    <p:sldLayoutId id="2147483689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4606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6175" indent="-17621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gif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838200"/>
            <a:ext cx="7622278" cy="3264483"/>
          </a:xfrm>
          <a:noFill/>
        </p:spPr>
        <p:txBody>
          <a:bodyPr wrap="none" anchor="ctr"/>
          <a:lstStyle/>
          <a:p>
            <a:pPr algn="ctr"/>
            <a:r>
              <a:rPr lang="en-US" sz="4000" dirty="0"/>
              <a:t>ACACES 2018 Summer School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GPU Architectures: Basic to </a:t>
            </a:r>
            <a:br>
              <a:rPr lang="en-US" sz="4000" dirty="0"/>
            </a:br>
            <a:r>
              <a:rPr lang="en-US" sz="4000" dirty="0"/>
              <a:t>Advanced Concepts 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276600"/>
            <a:ext cx="8587479" cy="3036729"/>
          </a:xfrm>
          <a:noFill/>
        </p:spPr>
        <p:txBody>
          <a:bodyPr/>
          <a:lstStyle/>
          <a:p>
            <a:pPr marL="203195" indent="-203195"/>
            <a:endParaRPr lang="en-US" sz="3200" b="1" dirty="0"/>
          </a:p>
          <a:p>
            <a:pPr marL="203195" indent="-203195"/>
            <a:r>
              <a:rPr lang="en-US" sz="3200" b="1" dirty="0" smtClean="0"/>
              <a:t>Adwait Jog, Assistant </a:t>
            </a:r>
            <a:r>
              <a:rPr lang="en-US" sz="3200" b="1" dirty="0"/>
              <a:t>Professor</a:t>
            </a:r>
          </a:p>
          <a:p>
            <a:pPr marL="203195" indent="-203195"/>
            <a:r>
              <a:rPr lang="en-US" sz="3200" dirty="0"/>
              <a:t>College of William &amp; Mary (http://</a:t>
            </a:r>
            <a:r>
              <a:rPr lang="en-US" sz="3200" dirty="0" err="1"/>
              <a:t>adwaitjog.github.io</a:t>
            </a:r>
            <a:r>
              <a:rPr lang="en-US" sz="3200" dirty="0"/>
              <a:t>/)               </a:t>
            </a:r>
          </a:p>
          <a:p>
            <a:pPr marL="203195" indent="-203195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24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cache.comcorpusa.com/465/0/crop/nbc33tv/media/god_particle_m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95" y="3048212"/>
            <a:ext cx="2593741" cy="209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6" name="Picture 2" descr="File:NASA Mars R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5" y="1557328"/>
            <a:ext cx="2381770" cy="20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egmedia.co.uk/2011/04/07/data_center_interior_lit1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28" y="1324832"/>
            <a:ext cx="3671006" cy="247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6248400" y="5039774"/>
            <a:ext cx="3005667" cy="1875668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ENABLING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Scientific COMPUTING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BREAKTHROUGHS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467" y="3959353"/>
            <a:ext cx="2683933" cy="1521725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BACKEND OF “Google”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many others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39" y="3590298"/>
            <a:ext cx="3005667" cy="1167782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HELPS UNDERSTAND UNIVERSE</a:t>
            </a:r>
          </a:p>
        </p:txBody>
      </p:sp>
      <p:pic>
        <p:nvPicPr>
          <p:cNvPr id="6152" name="Picture 8" descr="http://serc.carleton.edu/images/cismi/neuroscience/neur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4" y="1175397"/>
            <a:ext cx="2603853" cy="20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IVa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0" y="4726849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118558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40" y="1062207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0" y="1095560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21027" y="2107146"/>
            <a:ext cx="11044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Astronomy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8007" y="2042330"/>
            <a:ext cx="19091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Medical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0584" y="2050851"/>
            <a:ext cx="1495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Audio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2861" y="2061011"/>
            <a:ext cx="908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608" y="2071685"/>
            <a:ext cx="14523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Physics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2465" y="5790135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1775" y="5700312"/>
            <a:ext cx="1576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1336" y="5650528"/>
            <a:ext cx="2171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Financial Computing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1042" y="5623832"/>
            <a:ext cx="1423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Genomics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91" y="4716486"/>
            <a:ext cx="1749169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4" y="1018780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ounded Rectangle 20"/>
          <p:cNvSpPr/>
          <p:nvPr/>
        </p:nvSpPr>
        <p:spPr>
          <a:xfrm>
            <a:off x="1521476" y="2966432"/>
            <a:ext cx="2603742" cy="1233156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Data-Level Parallelism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17154" y="2967731"/>
            <a:ext cx="3157533" cy="1193757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3" name="Picture 2" descr="File:NASA Mars 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5" y="1144315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620" y="4706542"/>
            <a:ext cx="1336301" cy="857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82" y="4695403"/>
            <a:ext cx="1292845" cy="85725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IVb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1" y="854096"/>
            <a:ext cx="8931349" cy="38369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Deep Learning and Artificial Intelligence</a:t>
            </a:r>
            <a:endParaRPr dirty="0" smtClean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3619"/>
          <a:stretch/>
        </p:blipFill>
        <p:spPr>
          <a:xfrm>
            <a:off x="199951" y="1494247"/>
            <a:ext cx="4720372" cy="2995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1" y="1494247"/>
            <a:ext cx="3958432" cy="30316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00327" y="4489645"/>
            <a:ext cx="23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Credit: NVIDIA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63782" y="4903300"/>
            <a:ext cx="8931349" cy="25258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4606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2pPr>
            <a:lvl3pPr marL="1146175" indent="-17621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There are several performance and energy bottlenecks </a:t>
            </a:r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in GPU-based systems that need to be addressed via software- and/or hardware-based </a:t>
            </a:r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solutions.</a:t>
            </a:r>
          </a:p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There are emerging security-concerns also that need to be addressed via </a:t>
            </a:r>
            <a:r>
              <a:rPr lang="en-US" b="1" kern="0" dirty="0">
                <a:solidFill>
                  <a:srgbClr val="FF0000"/>
                </a:solidFill>
                <a:cs typeface="Arial"/>
              </a:rPr>
              <a:t>software- and/or hardware-based solutions.</a:t>
            </a:r>
          </a:p>
          <a:p>
            <a:endParaRPr lang="en-US" b="1" kern="0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err="1" smtClean="0">
                <a:latin typeface="Arial  " charset="0"/>
                <a:ea typeface="ＭＳ Ｐゴシック" charset="0"/>
                <a:cs typeface="Arial  " charset="0"/>
              </a:rPr>
              <a:t>IVc</a:t>
            </a:r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) GPUs are Becoming More Useful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9906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Basics of GPU Programming</a:t>
            </a:r>
          </a:p>
          <a:p>
            <a:pPr lvl="1"/>
            <a:r>
              <a:rPr lang="en-US" altLang="zh-CN" sz="2400" dirty="0" smtClean="0"/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3: GPU Performance Bottlenecks</a:t>
            </a:r>
            <a:endParaRPr lang="en-US" sz="3200" dirty="0"/>
          </a:p>
          <a:p>
            <a:pPr lvl="1"/>
            <a:r>
              <a:rPr lang="en-US" altLang="zh-CN" sz="2400" dirty="0" smtClean="0"/>
              <a:t> Memory Bottlenecks</a:t>
            </a:r>
          </a:p>
          <a:p>
            <a:pPr lvl="1"/>
            <a:r>
              <a:rPr lang="en-US" sz="2400" dirty="0" smtClean="0"/>
              <a:t> Compute </a:t>
            </a:r>
            <a:r>
              <a:rPr lang="en-US" altLang="zh-CN" sz="2400" dirty="0" smtClean="0"/>
              <a:t>Bottlenecks 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 Possible Software and Hardware Solutions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4: GPU Security Concerns</a:t>
            </a:r>
            <a:endParaRPr lang="en-US" sz="3200" dirty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smtClean="0"/>
              <a:t>Timing channels</a:t>
            </a:r>
          </a:p>
          <a:p>
            <a:pPr lvl="1"/>
            <a:r>
              <a:rPr lang="en-US" altLang="zh-CN" sz="2400" dirty="0" smtClean="0"/>
              <a:t> Possible </a:t>
            </a:r>
            <a:r>
              <a:rPr lang="en-US" altLang="zh-CN" sz="2400" dirty="0"/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1980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Lecture Material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8100" y="915860"/>
            <a:ext cx="9182100" cy="5942140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Available at my </a:t>
            </a:r>
            <a:r>
              <a:rPr lang="en-US" sz="3200" dirty="0"/>
              <a:t>webpage (http://</a:t>
            </a:r>
            <a:r>
              <a:rPr lang="en-US" sz="3200" dirty="0" err="1"/>
              <a:t>adwaitjog.github.io</a:t>
            </a:r>
            <a:r>
              <a:rPr lang="en-US" sz="3200" dirty="0"/>
              <a:t>/). </a:t>
            </a:r>
            <a:r>
              <a:rPr lang="en-US" sz="3200" dirty="0" smtClean="0"/>
              <a:t>Navigate to the teaching tab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Direct link: </a:t>
            </a:r>
            <a:r>
              <a:rPr lang="en-US" sz="3200" i="1" dirty="0" smtClean="0"/>
              <a:t>http</a:t>
            </a:r>
            <a:r>
              <a:rPr lang="en-US" sz="3200" i="1" dirty="0"/>
              <a:t>://</a:t>
            </a:r>
            <a:r>
              <a:rPr lang="en-US" sz="3200" i="1" dirty="0" err="1" smtClean="0"/>
              <a:t>adwaitjog.github.io</a:t>
            </a:r>
            <a:r>
              <a:rPr lang="en-US" sz="3200" i="1" dirty="0" smtClean="0"/>
              <a:t>/teach/acaces2018.html</a:t>
            </a:r>
            <a:endParaRPr lang="en-US" sz="3200" i="1" dirty="0"/>
          </a:p>
          <a:p>
            <a:r>
              <a:rPr lang="en-US" sz="3200" dirty="0" smtClean="0"/>
              <a:t> Material will updated over the week </a:t>
            </a:r>
            <a:r>
              <a:rPr lang="mr-IN" sz="3200" dirty="0" smtClean="0"/>
              <a:t>–</a:t>
            </a:r>
            <a:r>
              <a:rPr lang="en-US" sz="3200" dirty="0" smtClean="0"/>
              <a:t> so keep checking the website periodically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The lecture material is currently </a:t>
            </a:r>
            <a:r>
              <a:rPr lang="en-US" sz="3200" b="1" dirty="0" smtClean="0"/>
              <a:t>preliminary</a:t>
            </a:r>
            <a:r>
              <a:rPr lang="en-US" sz="3200" dirty="0" smtClean="0"/>
              <a:t> and small changes are likely. Follow the class lectures! </a:t>
            </a:r>
          </a:p>
        </p:txBody>
      </p:sp>
    </p:spTree>
    <p:extLst>
      <p:ext uri="{BB962C8B-B14F-4D97-AF65-F5344CB8AC3E}">
        <p14:creationId xmlns:p14="http://schemas.microsoft.com/office/powerpoint/2010/main" val="137074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Objectives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41961"/>
            <a:ext cx="8496300" cy="7604133"/>
          </a:xfrm>
        </p:spPr>
        <p:txBody>
          <a:bodyPr/>
          <a:lstStyle/>
          <a:p>
            <a:r>
              <a:rPr lang="en-US" sz="3200" dirty="0" smtClean="0"/>
              <a:t> By the end of this (short) course, I hope you can appreciate</a:t>
            </a:r>
          </a:p>
          <a:p>
            <a:pPr lvl="1"/>
            <a:r>
              <a:rPr lang="en-US" sz="3200" dirty="0" smtClean="0"/>
              <a:t> the benefits of GPUs </a:t>
            </a:r>
          </a:p>
          <a:p>
            <a:pPr lvl="1"/>
            <a:r>
              <a:rPr lang="en-US" sz="3200" dirty="0" smtClean="0"/>
              <a:t> the architectural differences between CPU and GPU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smtClean="0"/>
              <a:t>the key research challenges in the context of GPUs </a:t>
            </a:r>
          </a:p>
          <a:p>
            <a:pPr lvl="1"/>
            <a:r>
              <a:rPr lang="en-US" sz="3200" dirty="0" smtClean="0"/>
              <a:t> some of the existing research directions</a:t>
            </a:r>
          </a:p>
          <a:p>
            <a:r>
              <a:rPr lang="en-US" sz="3200" dirty="0" smtClean="0"/>
              <a:t> I encourage questions </a:t>
            </a:r>
            <a:r>
              <a:rPr lang="en-US" sz="3200" dirty="0" smtClean="0"/>
              <a:t>during/after </a:t>
            </a:r>
            <a:r>
              <a:rPr lang="en-US" sz="3200" dirty="0" smtClean="0"/>
              <a:t>the class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Ample time for discussions during the </a:t>
            </a:r>
            <a:r>
              <a:rPr lang="en-US" sz="2800" dirty="0" smtClean="0"/>
              <a:t>week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Find me during breaks or email me</a:t>
            </a:r>
            <a:endParaRPr lang="en-US" sz="28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010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Background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16561"/>
            <a:ext cx="8610600" cy="7865743"/>
          </a:xfrm>
        </p:spPr>
        <p:txBody>
          <a:bodyPr/>
          <a:lstStyle/>
          <a:p>
            <a:r>
              <a:rPr lang="en-US" sz="3600" dirty="0" smtClean="0"/>
              <a:t> My assumption is that students have some background on basic computer </a:t>
            </a:r>
            <a:r>
              <a:rPr lang="en-US" sz="3600" dirty="0"/>
              <a:t>organization and </a:t>
            </a:r>
            <a:r>
              <a:rPr lang="en-US" sz="3600" dirty="0" smtClean="0"/>
              <a:t>design.</a:t>
            </a:r>
          </a:p>
          <a:p>
            <a:r>
              <a:rPr lang="en-US" sz="3600" dirty="0"/>
              <a:t> </a:t>
            </a:r>
            <a:r>
              <a:rPr lang="en-US" sz="3200" dirty="0" smtClean="0">
                <a:solidFill>
                  <a:schemeClr val="accent6"/>
                </a:solidFill>
              </a:rPr>
              <a:t>Question 1: How many of you have taken undergraduate-level course on computer architecture?</a:t>
            </a:r>
          </a:p>
          <a:p>
            <a:pPr lvl="0">
              <a:buClr>
                <a:srgbClr val="FC0128"/>
              </a:buClr>
            </a:pPr>
            <a:r>
              <a:rPr lang="en-US" sz="3200" dirty="0" smtClean="0">
                <a:solidFill>
                  <a:srgbClr val="0536D2"/>
                </a:solidFill>
              </a:rPr>
              <a:t> Question 2: </a:t>
            </a:r>
            <a:r>
              <a:rPr lang="en-US" sz="3200" dirty="0">
                <a:solidFill>
                  <a:srgbClr val="0536D2"/>
                </a:solidFill>
              </a:rPr>
              <a:t>How many of you have taken </a:t>
            </a:r>
            <a:r>
              <a:rPr lang="en-US" sz="3200" dirty="0" smtClean="0">
                <a:solidFill>
                  <a:srgbClr val="0536D2"/>
                </a:solidFill>
              </a:rPr>
              <a:t>graduate-level </a:t>
            </a:r>
            <a:r>
              <a:rPr lang="en-US" sz="3200" dirty="0">
                <a:solidFill>
                  <a:srgbClr val="0536D2"/>
                </a:solidFill>
              </a:rPr>
              <a:t>course on computer architecture</a:t>
            </a:r>
            <a:r>
              <a:rPr lang="en-US" sz="3200" dirty="0" smtClean="0">
                <a:solidFill>
                  <a:srgbClr val="0536D2"/>
                </a:solidFill>
              </a:rPr>
              <a:t>?</a:t>
            </a:r>
          </a:p>
          <a:p>
            <a:pPr>
              <a:buClr>
                <a:srgbClr val="FC0128"/>
              </a:buClr>
            </a:pPr>
            <a:r>
              <a:rPr lang="en-US" sz="3200" dirty="0">
                <a:solidFill>
                  <a:srgbClr val="0536D2"/>
                </a:solidFill>
              </a:rPr>
              <a:t>Question </a:t>
            </a:r>
            <a:r>
              <a:rPr lang="en-US" sz="3200" dirty="0" smtClean="0">
                <a:solidFill>
                  <a:srgbClr val="0536D2"/>
                </a:solidFill>
              </a:rPr>
              <a:t>3: </a:t>
            </a:r>
            <a:r>
              <a:rPr lang="en-US" sz="3200" dirty="0">
                <a:solidFill>
                  <a:srgbClr val="0536D2"/>
                </a:solidFill>
              </a:rPr>
              <a:t>How many of you </a:t>
            </a:r>
            <a:r>
              <a:rPr lang="en-US" sz="3200" dirty="0" smtClean="0">
                <a:solidFill>
                  <a:srgbClr val="0536D2"/>
                </a:solidFill>
              </a:rPr>
              <a:t>have taken a GPU </a:t>
            </a:r>
            <a:r>
              <a:rPr lang="en-US" sz="3200" dirty="0">
                <a:solidFill>
                  <a:srgbClr val="0536D2"/>
                </a:solidFill>
              </a:rPr>
              <a:t>course </a:t>
            </a:r>
            <a:r>
              <a:rPr lang="en-US" sz="3200" dirty="0" smtClean="0">
                <a:solidFill>
                  <a:srgbClr val="0536D2"/>
                </a:solidFill>
              </a:rPr>
              <a:t>before?</a:t>
            </a:r>
            <a:endParaRPr lang="en-US" altLang="zh-CN" sz="3200" dirty="0">
              <a:solidFill>
                <a:srgbClr val="0536D2"/>
              </a:solidFill>
            </a:endParaRPr>
          </a:p>
          <a:p>
            <a:pPr lvl="0">
              <a:buClr>
                <a:srgbClr val="FC0128"/>
              </a:buClr>
            </a:pPr>
            <a:endParaRPr lang="en-US" altLang="zh-CN" sz="3600" dirty="0">
              <a:solidFill>
                <a:srgbClr val="0536D2"/>
              </a:solidFill>
            </a:endParaRPr>
          </a:p>
          <a:p>
            <a:endParaRPr lang="en-US" altLang="zh-CN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5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498941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</a:t>
            </a:r>
            <a:r>
              <a:rPr lang="en-US" altLang="zh-CN" sz="2400" b="1" dirty="0" smtClean="0"/>
              <a:t>Basics of GPU </a:t>
            </a:r>
            <a:r>
              <a:rPr lang="en-US" altLang="zh-CN" sz="2400" b="1" dirty="0" smtClean="0"/>
              <a:t>Programming and Architecture</a:t>
            </a:r>
            <a:endParaRPr lang="en-US" altLang="zh-CN" sz="2400" b="1" dirty="0" smtClean="0"/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  <a:endParaRPr lang="en-US" sz="3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Memory Bottlenecks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Bottlenecks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4: GPU Security Concerns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Timing channels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85188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60302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GPU vs. CPU</a:t>
            </a:r>
            <a:endParaRPr lang="en-US" sz="3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2057400"/>
            <a:ext cx="2678113" cy="1943100"/>
            <a:chOff x="3044" y="1052"/>
            <a:chExt cx="1987" cy="1441"/>
          </a:xfrm>
        </p:grpSpPr>
        <p:sp>
          <p:nvSpPr>
            <p:cNvPr id="28690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GPU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6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5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34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35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6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7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8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9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6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8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3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3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1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16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7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8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9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0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0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1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1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96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97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8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9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0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1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7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1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2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9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7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7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74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75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58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59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0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1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2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3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9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0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1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2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5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5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39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40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1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2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3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4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7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0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8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3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37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21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2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3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4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5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7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0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0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1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18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01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02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3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4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5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6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7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5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" name="Group 167"/>
          <p:cNvGrpSpPr>
            <a:grpSpLocks/>
          </p:cNvGrpSpPr>
          <p:nvPr/>
        </p:nvGrpSpPr>
        <p:grpSpPr bwMode="auto">
          <a:xfrm>
            <a:off x="1524000" y="2057400"/>
            <a:ext cx="2679700" cy="1946275"/>
            <a:chOff x="991" y="1935"/>
            <a:chExt cx="1688" cy="1226"/>
          </a:xfrm>
        </p:grpSpPr>
        <p:sp>
          <p:nvSpPr>
            <p:cNvPr id="28683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Cache</a:t>
              </a:r>
            </a:p>
          </p:txBody>
        </p:sp>
        <p:sp>
          <p:nvSpPr>
            <p:cNvPr id="28684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5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Control</a:t>
              </a:r>
            </a:p>
          </p:txBody>
        </p:sp>
        <p:sp>
          <p:nvSpPr>
            <p:cNvPr id="28686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7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8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9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CPU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680" name="Text Box 175"/>
          <p:cNvSpPr txBox="1">
            <a:spLocks noChangeArrowheads="1"/>
          </p:cNvSpPr>
          <p:nvPr/>
        </p:nvSpPr>
        <p:spPr bwMode="auto">
          <a:xfrm>
            <a:off x="2457450" y="3986213"/>
            <a:ext cx="757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CPU</a:t>
            </a:r>
          </a:p>
        </p:txBody>
      </p:sp>
      <p:sp>
        <p:nvSpPr>
          <p:cNvPr id="28681" name="Text Box 176"/>
          <p:cNvSpPr txBox="1">
            <a:spLocks noChangeArrowheads="1"/>
          </p:cNvSpPr>
          <p:nvPr/>
        </p:nvSpPr>
        <p:spPr bwMode="auto">
          <a:xfrm>
            <a:off x="5776913" y="3986213"/>
            <a:ext cx="757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4117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7608"/>
            <a:ext cx="8931348" cy="640368"/>
          </a:xfrm>
        </p:spPr>
        <p:txBody>
          <a:bodyPr/>
          <a:lstStyle/>
          <a:p>
            <a:pPr algn="ctr"/>
            <a:r>
              <a:rPr lang="en-US" sz="4400" dirty="0" smtClean="0"/>
              <a:t>William &amp; Mary</a:t>
            </a:r>
            <a:endParaRPr lang="en-US" sz="4400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862013"/>
            <a:ext cx="8610600" cy="863826"/>
          </a:xfrm>
        </p:spPr>
        <p:txBody>
          <a:bodyPr/>
          <a:lstStyle/>
          <a:p>
            <a:pPr lvl="1"/>
            <a:endParaRPr lang="en-US" sz="2200" dirty="0"/>
          </a:p>
          <a:p>
            <a:endParaRPr lang="en-US" sz="2200" dirty="0"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96" y="1752600"/>
            <a:ext cx="4809768" cy="3547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00" y="862013"/>
            <a:ext cx="397549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Second oldest-institution of higher education in the USA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Located in Williamsburg, VA, USA. </a:t>
            </a:r>
            <a:r>
              <a:rPr lang="en-US" sz="2000" i="1" dirty="0" smtClean="0">
                <a:solidFill>
                  <a:schemeClr val="tx1"/>
                </a:solidFill>
              </a:rPr>
              <a:t>Recently hosted ASPLOS conference </a:t>
            </a:r>
            <a:r>
              <a:rPr lang="mr-IN" sz="2000" i="1" dirty="0" smtClean="0">
                <a:solidFill>
                  <a:schemeClr val="tx1"/>
                </a:solidFill>
              </a:rPr>
              <a:t>–</a:t>
            </a:r>
            <a:r>
              <a:rPr lang="en-US" sz="2000" i="1" dirty="0" smtClean="0">
                <a:solidFill>
                  <a:schemeClr val="tx1"/>
                </a:solidFill>
              </a:rPr>
              <a:t> one of the top venues for computer architecture research.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I am affiliated with Computer Science Department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Graduate Program (~65-70 Ph.D. students)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25 Faculty Members</a:t>
            </a: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Many graduated Ph.D. students have successfully established careers in academia &amp; industry.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150"/>
            <a:ext cx="8229600" cy="1143000"/>
          </a:xfrm>
        </p:spPr>
        <p:txBody>
          <a:bodyPr/>
          <a:lstStyle/>
          <a:p>
            <a:r>
              <a:rPr lang="en-US" dirty="0" smtClean="0"/>
              <a:t>Why use a GPU for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uses larger fraction of silicon for computation than CPU.  </a:t>
            </a:r>
          </a:p>
          <a:p>
            <a:r>
              <a:rPr lang="en-US" sz="2400" dirty="0" smtClean="0"/>
              <a:t>At peak performance GPU uses order of magnitude less energy per operation than CPU.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982099"/>
            <a:ext cx="1981200" cy="182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2nJ/op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819400"/>
            <a:ext cx="1981200" cy="1828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2</a:t>
            </a:r>
            <a:r>
              <a:rPr lang="en-CA" sz="3200" dirty="0" smtClean="0">
                <a:solidFill>
                  <a:schemeClr val="tx1"/>
                </a:solidFill>
              </a:rPr>
              <a:t>00pJ/op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89250" y="3542116"/>
            <a:ext cx="29718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124200" y="286333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70C0"/>
                </a:solidFill>
              </a:rPr>
              <a:t>Rewrite Application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4012" y="4419600"/>
            <a:ext cx="3000375" cy="64186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Order of Magnitude More Energy Efficient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2549" y="5334501"/>
            <a:ext cx="35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70C0"/>
                </a:solidFill>
              </a:rPr>
              <a:t>However….</a:t>
            </a:r>
          </a:p>
          <a:p>
            <a:pPr algn="ctr"/>
            <a:r>
              <a:rPr lang="en-CA" b="1" dirty="0" smtClean="0">
                <a:solidFill>
                  <a:srgbClr val="0070C0"/>
                </a:solidFill>
              </a:rPr>
              <a:t>Application must perform well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26049" y="5226868"/>
            <a:ext cx="3416302" cy="8615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51" y="184872"/>
            <a:ext cx="8931349" cy="426142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165735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162571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4229102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42291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579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543300" y="1657352"/>
            <a:ext cx="1714500" cy="285749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3300" y="2000250"/>
            <a:ext cx="1714500" cy="1771650"/>
            <a:chOff x="3200400" y="1524000"/>
            <a:chExt cx="2286000" cy="2362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1702260"/>
              <a:ext cx="1905000" cy="6599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2472420"/>
              <a:ext cx="1905000" cy="6517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Parallel Code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02460"/>
              <a:ext cx="1981200" cy="5330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0"/>
              <a:ext cx="2286000" cy="2362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5143500" y="2800350"/>
            <a:ext cx="742950" cy="342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2872126" y="222885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874511" y="329769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1232981" y="4174058"/>
            <a:ext cx="6743700" cy="1371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Many Top 20 supercomputers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in the green500 list employ accelerators.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360045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  <a:p>
            <a:pPr algn="ctr"/>
            <a:r>
              <a:rPr lang="en-US" sz="1725" b="1" dirty="0">
                <a:latin typeface="Arial"/>
                <a:cs typeface="Arial"/>
              </a:rPr>
              <a:t>(e.g., GPU)</a:t>
            </a:r>
          </a:p>
        </p:txBody>
      </p:sp>
    </p:spTree>
    <p:extLst>
      <p:ext uri="{BB962C8B-B14F-4D97-AF65-F5344CB8AC3E}">
        <p14:creationId xmlns:p14="http://schemas.microsoft.com/office/powerpoint/2010/main" val="18181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7" grpId="0" animBg="1"/>
      <p:bldP spid="29" grpId="0" animBg="1"/>
      <p:bldP spid="30" grpId="0" animBg="1"/>
      <p:bldP spid="32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9" y="219298"/>
            <a:ext cx="9021726" cy="778835"/>
          </a:xfrm>
        </p:spPr>
        <p:txBody>
          <a:bodyPr>
            <a:normAutofit/>
          </a:bodyPr>
          <a:lstStyle/>
          <a:p>
            <a:r>
              <a:rPr lang="en-US" dirty="0" smtClean="0"/>
              <a:t>Fastest Super Computer* -- SUMMIT @ Oak Ridge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5" y="1600202"/>
            <a:ext cx="4952497" cy="289928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4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Volta GPUs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NVLink</a:t>
            </a:r>
            <a:endParaRPr lang="en-US" sz="2175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5790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HBM + DDR4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791200"/>
            <a:ext cx="7542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www.olcf.ornl.gov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olcf</a:t>
            </a:r>
            <a:r>
              <a:rPr lang="en-US" dirty="0">
                <a:solidFill>
                  <a:schemeClr val="tx1"/>
                </a:solidFill>
              </a:rPr>
              <a:t>-resources/compute-systems/summit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* As of June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5455444"/>
            <a:ext cx="8229600" cy="1288558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2400" b="1" dirty="0" smtClean="0"/>
              <a:t>CPU </a:t>
            </a:r>
            <a:r>
              <a:rPr lang="en-US" sz="2400" b="1" dirty="0" smtClean="0"/>
              <a:t>(Host</a:t>
            </a:r>
            <a:r>
              <a:rPr lang="en-US" sz="2400" b="1" smtClean="0"/>
              <a:t>)</a:t>
            </a:r>
            <a:r>
              <a:rPr lang="en-US" sz="2400" b="1" smtClean="0"/>
              <a:t>                     GPU </a:t>
            </a:r>
            <a:r>
              <a:rPr lang="en-US" sz="2400" b="1" dirty="0" smtClean="0"/>
              <a:t>(Device)</a:t>
            </a: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</p:txBody>
      </p:sp>
      <p:pic>
        <p:nvPicPr>
          <p:cNvPr id="6151" name="Picture 3" descr="cpu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13037"/>
            <a:ext cx="17907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51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810000" y="3246437"/>
            <a:ext cx="1295400" cy="5334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0272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1034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796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2558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32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93377" y="897154"/>
            <a:ext cx="6978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is this system programmed (today)?</a:t>
            </a:r>
            <a:endParaRPr lang="en-US" sz="3200" dirty="0"/>
          </a:p>
        </p:txBody>
      </p:sp>
      <p:sp>
        <p:nvSpPr>
          <p:cNvPr id="17" name="Rectangle 174"/>
          <p:cNvSpPr>
            <a:spLocks noChangeArrowheads="1"/>
          </p:cNvSpPr>
          <p:nvPr/>
        </p:nvSpPr>
        <p:spPr bwMode="auto">
          <a:xfrm>
            <a:off x="1710531" y="423227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CPU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4"/>
          <p:cNvSpPr>
            <a:spLocks noChangeArrowheads="1"/>
          </p:cNvSpPr>
          <p:nvPr/>
        </p:nvSpPr>
        <p:spPr bwMode="auto">
          <a:xfrm>
            <a:off x="5715000" y="467915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</a:t>
            </a:r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Programming Model</a:t>
            </a:r>
          </a:p>
        </p:txBody>
      </p:sp>
      <p:sp>
        <p:nvSpPr>
          <p:cNvPr id="37891" name="Text Box 72"/>
          <p:cNvSpPr txBox="1">
            <a:spLocks noChangeArrowheads="1"/>
          </p:cNvSpPr>
          <p:nvPr/>
        </p:nvSpPr>
        <p:spPr bwMode="auto">
          <a:xfrm>
            <a:off x="1279525" y="18605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2" name="Line 73"/>
          <p:cNvSpPr>
            <a:spLocks noChangeShapeType="1"/>
          </p:cNvSpPr>
          <p:nvPr/>
        </p:nvSpPr>
        <p:spPr bwMode="auto">
          <a:xfrm>
            <a:off x="1868488" y="23860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Text Box 74"/>
          <p:cNvSpPr txBox="1">
            <a:spLocks noChangeArrowheads="1"/>
          </p:cNvSpPr>
          <p:nvPr/>
        </p:nvSpPr>
        <p:spPr bwMode="auto">
          <a:xfrm>
            <a:off x="2165350" y="22606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894" name="Line 75"/>
          <p:cNvSpPr>
            <a:spLocks noChangeShapeType="1"/>
          </p:cNvSpPr>
          <p:nvPr/>
        </p:nvSpPr>
        <p:spPr bwMode="auto">
          <a:xfrm flipV="1">
            <a:off x="3255963" y="2436813"/>
            <a:ext cx="9366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6"/>
          <p:cNvSpPr txBox="1">
            <a:spLocks noChangeArrowheads="1"/>
          </p:cNvSpPr>
          <p:nvPr/>
        </p:nvSpPr>
        <p:spPr bwMode="auto">
          <a:xfrm>
            <a:off x="3641725" y="2627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done</a:t>
            </a:r>
            <a:endParaRPr lang="en-US" sz="1800">
              <a:latin typeface="Arial" charset="0"/>
            </a:endParaRPr>
          </a:p>
        </p:txBody>
      </p:sp>
      <p:sp>
        <p:nvSpPr>
          <p:cNvPr id="37896" name="Text Box 77"/>
          <p:cNvSpPr txBox="1">
            <a:spLocks noChangeArrowheads="1"/>
          </p:cNvSpPr>
          <p:nvPr/>
        </p:nvSpPr>
        <p:spPr bwMode="auto">
          <a:xfrm>
            <a:off x="2571750" y="30099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897" name="Text Box 78"/>
          <p:cNvSpPr txBox="1">
            <a:spLocks noChangeArrowheads="1"/>
          </p:cNvSpPr>
          <p:nvPr/>
        </p:nvSpPr>
        <p:spPr bwMode="auto">
          <a:xfrm>
            <a:off x="3946525" y="1855788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8" name="AutoShape 79"/>
          <p:cNvSpPr>
            <a:spLocks noChangeArrowheads="1"/>
          </p:cNvSpPr>
          <p:nvPr/>
        </p:nvSpPr>
        <p:spPr bwMode="auto">
          <a:xfrm>
            <a:off x="1462088" y="3760788"/>
            <a:ext cx="5556250" cy="144462"/>
          </a:xfrm>
          <a:prstGeom prst="rightArrow">
            <a:avLst>
              <a:gd name="adj1" fmla="val 50417"/>
              <a:gd name="adj2" fmla="val 5461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800">
              <a:latin typeface="Arial" charset="0"/>
            </a:endParaRPr>
          </a:p>
        </p:txBody>
      </p:sp>
      <p:sp>
        <p:nvSpPr>
          <p:cNvPr id="37899" name="Text Box 80"/>
          <p:cNvSpPr txBox="1">
            <a:spLocks noChangeArrowheads="1"/>
          </p:cNvSpPr>
          <p:nvPr/>
        </p:nvSpPr>
        <p:spPr bwMode="auto">
          <a:xfrm rot="-5400000">
            <a:off x="7439819" y="3615531"/>
            <a:ext cx="458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Time</a:t>
            </a:r>
          </a:p>
        </p:txBody>
      </p:sp>
      <p:sp>
        <p:nvSpPr>
          <p:cNvPr id="37900" name="Line 88"/>
          <p:cNvSpPr>
            <a:spLocks noChangeShapeType="1"/>
          </p:cNvSpPr>
          <p:nvPr/>
        </p:nvSpPr>
        <p:spPr bwMode="auto">
          <a:xfrm flipV="1">
            <a:off x="2879725" y="20780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89"/>
          <p:cNvSpPr txBox="1">
            <a:spLocks noChangeArrowheads="1"/>
          </p:cNvSpPr>
          <p:nvPr/>
        </p:nvSpPr>
        <p:spPr bwMode="auto">
          <a:xfrm>
            <a:off x="5476875" y="18478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902" name="Line 90"/>
          <p:cNvSpPr>
            <a:spLocks noChangeShapeType="1"/>
          </p:cNvSpPr>
          <p:nvPr/>
        </p:nvSpPr>
        <p:spPr bwMode="auto">
          <a:xfrm>
            <a:off x="6065838" y="23733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91"/>
          <p:cNvSpPr txBox="1">
            <a:spLocks noChangeArrowheads="1"/>
          </p:cNvSpPr>
          <p:nvPr/>
        </p:nvSpPr>
        <p:spPr bwMode="auto">
          <a:xfrm>
            <a:off x="6362700" y="22479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904" name="Text Box 92"/>
          <p:cNvSpPr txBox="1">
            <a:spLocks noChangeArrowheads="1"/>
          </p:cNvSpPr>
          <p:nvPr/>
        </p:nvSpPr>
        <p:spPr bwMode="auto">
          <a:xfrm>
            <a:off x="6769100" y="29972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905" name="Line 93"/>
          <p:cNvSpPr>
            <a:spLocks noChangeShapeType="1"/>
          </p:cNvSpPr>
          <p:nvPr/>
        </p:nvSpPr>
        <p:spPr bwMode="auto">
          <a:xfrm flipV="1">
            <a:off x="7077075" y="20653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94"/>
          <p:cNvSpPr>
            <a:spLocks noChangeShapeType="1"/>
          </p:cNvSpPr>
          <p:nvPr/>
        </p:nvSpPr>
        <p:spPr bwMode="auto">
          <a:xfrm flipV="1">
            <a:off x="4978400" y="2062163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98"/>
          <p:cNvSpPr>
            <a:spLocks noGrp="1" noChangeArrowheads="1"/>
          </p:cNvSpPr>
          <p:nvPr>
            <p:ph idx="1"/>
          </p:nvPr>
        </p:nvSpPr>
        <p:spPr>
          <a:xfrm>
            <a:off x="509588" y="1087438"/>
            <a:ext cx="8224837" cy="5160962"/>
          </a:xfrm>
          <a:noFill/>
        </p:spPr>
        <p:txBody>
          <a:bodyPr>
            <a:normAutofit/>
          </a:bodyPr>
          <a:lstStyle/>
          <a:p>
            <a:r>
              <a:rPr lang="en-US" altLang="ja-JP" dirty="0" smtClean="0">
                <a:latin typeface="Arial  " charset="0"/>
                <a:ea typeface="ＭＳ Ｐゴシック" charset="0"/>
              </a:rPr>
              <a:t>CPU (host) “off-load</a:t>
            </a:r>
            <a:r>
              <a:rPr lang="en-US" altLang="ja-JP" dirty="0">
                <a:latin typeface="Arial  " charset="0"/>
                <a:ea typeface="ＭＳ Ｐゴシック" charset="0"/>
              </a:rPr>
              <a:t>” parallel kernels to </a:t>
            </a:r>
            <a:r>
              <a:rPr lang="en-US" altLang="ja-JP" dirty="0" smtClean="0">
                <a:latin typeface="Arial  " charset="0"/>
                <a:ea typeface="ＭＳ Ｐゴシック" charset="0"/>
              </a:rPr>
              <a:t>GPU (device)</a:t>
            </a:r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pPr lvl="1"/>
            <a:endParaRPr lang="en-CA" altLang="ja-JP" dirty="0" smtClean="0">
              <a:latin typeface="Arial  " charset="0"/>
              <a:ea typeface="ＭＳ Ｐゴシック" charset="0"/>
            </a:endParaRPr>
          </a:p>
          <a:p>
            <a:pPr lvl="1"/>
            <a:r>
              <a:rPr lang="en-CA" altLang="ja-JP" sz="2400" dirty="0" smtClean="0">
                <a:latin typeface="Arial  " charset="0"/>
                <a:ea typeface="ＭＳ Ｐゴシック" charset="0"/>
              </a:rPr>
              <a:t>Transfer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data to GPU memory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GPU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spawns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threads 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Need to transfer result data back to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CPU main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memory</a:t>
            </a:r>
            <a:endParaRPr lang="en-US" altLang="ja-JP" sz="2400" dirty="0">
              <a:latin typeface="Arial  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02360"/>
            <a:ext cx="8313420" cy="467179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CUDA </a:t>
            </a:r>
            <a:r>
              <a:rPr lang="en-US" dirty="0">
                <a:solidFill>
                  <a:schemeClr val="accent6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>
          <a:xfrm>
            <a:off x="244158" y="917864"/>
            <a:ext cx="8290560" cy="1118640"/>
          </a:xfrm>
        </p:spPr>
        <p:txBody>
          <a:bodyPr>
            <a:noAutofit/>
          </a:bodyPr>
          <a:lstStyle/>
          <a:p>
            <a:pPr marL="457189" indent="-45718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b="1" dirty="0" smtClean="0"/>
              <a:t>Application Code</a:t>
            </a:r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Serial parts </a:t>
            </a:r>
            <a:r>
              <a:rPr lang="en-US" sz="2800" dirty="0" smtClean="0"/>
              <a:t>(C code) in CPU (host)</a:t>
            </a:r>
            <a:endParaRPr lang="en-US" sz="2800" dirty="0"/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Parallel parts </a:t>
            </a:r>
            <a:r>
              <a:rPr lang="en-US" sz="2800" dirty="0" smtClean="0"/>
              <a:t>(Kernel code) in GPU (device)</a:t>
            </a:r>
            <a:endParaRPr lang="en-US" sz="2800" dirty="0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902075" y="2716255"/>
            <a:ext cx="2262188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4302125" y="3224097"/>
            <a:ext cx="3927475" cy="62627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635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4302125" y="4664753"/>
            <a:ext cx="3927475" cy="62507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875421" y="3175282"/>
            <a:ext cx="3983919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6229353" y="2552582"/>
            <a:ext cx="73025" cy="60602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3914600" y="4113128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6229353" y="3982523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935832" y="4641450"/>
            <a:ext cx="3860800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128" name="Round Diagonal Corner Rectangle 127"/>
          <p:cNvSpPr/>
          <p:nvPr/>
        </p:nvSpPr>
        <p:spPr>
          <a:xfrm>
            <a:off x="1406986" y="2384829"/>
            <a:ext cx="7211234" cy="393977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124"/>
          <p:cNvSpPr txBox="1">
            <a:spLocks noChangeArrowheads="1"/>
          </p:cNvSpPr>
          <p:nvPr/>
        </p:nvSpPr>
        <p:spPr bwMode="auto">
          <a:xfrm>
            <a:off x="3891756" y="5587669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" name="Freeform 125"/>
          <p:cNvSpPr>
            <a:spLocks/>
          </p:cNvSpPr>
          <p:nvPr/>
        </p:nvSpPr>
        <p:spPr bwMode="auto">
          <a:xfrm>
            <a:off x="6206509" y="5457064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34200" y="2353624"/>
            <a:ext cx="172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52462"/>
      </p:ext>
    </p:extLst>
  </p:cSld>
  <p:clrMapOvr>
    <a:masterClrMapping/>
  </p:clrMapOvr>
  <p:transition advTm="67611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228600" y="685800"/>
            <a:ext cx="6553199" cy="4724400"/>
            <a:chOff x="2564928" y="2240544"/>
            <a:chExt cx="2957739" cy="1833946"/>
          </a:xfrm>
        </p:grpSpPr>
        <p:sp>
          <p:nvSpPr>
            <p:cNvPr id="62" name="Rounded Rectangle 61"/>
            <p:cNvSpPr/>
            <p:nvPr/>
          </p:nvSpPr>
          <p:spPr>
            <a:xfrm>
              <a:off x="3390667" y="2460291"/>
              <a:ext cx="642679" cy="1304227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43630" y="2524607"/>
              <a:ext cx="535566" cy="193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1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3630" y="2771937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2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ound Diagonal Corner Rectangle 64"/>
            <p:cNvSpPr/>
            <p:nvPr/>
          </p:nvSpPr>
          <p:spPr>
            <a:xfrm>
              <a:off x="2574862" y="2460290"/>
              <a:ext cx="641576" cy="1614200"/>
            </a:xfrm>
            <a:prstGeom prst="round2Diag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618109" y="2524109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1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58328" y="3603231"/>
              <a:ext cx="64268" cy="416876"/>
              <a:chOff x="2057400" y="3048000"/>
              <a:chExt cx="91440" cy="533400"/>
            </a:xfrm>
          </p:grpSpPr>
          <p:sp>
            <p:nvSpPr>
              <p:cNvPr id="68" name="Flowchart: Connector 77"/>
              <p:cNvSpPr/>
              <p:nvPr/>
            </p:nvSpPr>
            <p:spPr>
              <a:xfrm flipH="1">
                <a:off x="2057400" y="30480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lowchart: Connector 78"/>
              <p:cNvSpPr/>
              <p:nvPr/>
            </p:nvSpPr>
            <p:spPr>
              <a:xfrm flipH="1">
                <a:off x="2057400" y="32004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lowchart: Connector 79"/>
              <p:cNvSpPr/>
              <p:nvPr/>
            </p:nvSpPr>
            <p:spPr>
              <a:xfrm flipH="1">
                <a:off x="2065020" y="336042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lowchart: Connector 80"/>
              <p:cNvSpPr/>
              <p:nvPr/>
            </p:nvSpPr>
            <p:spPr>
              <a:xfrm flipH="1">
                <a:off x="2072640" y="35052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49788" y="2240544"/>
              <a:ext cx="704850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64928" y="2288799"/>
              <a:ext cx="731520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Application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13346" y="2895591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2</a:t>
              </a:r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619697" y="3281362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3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rapezoid 75"/>
            <p:cNvSpPr/>
            <p:nvPr/>
          </p:nvSpPr>
          <p:spPr>
            <a:xfrm rot="16200000">
              <a:off x="2748898" y="2931407"/>
              <a:ext cx="1063169" cy="195763"/>
            </a:xfrm>
            <a:prstGeom prst="trapezoid">
              <a:avLst>
                <a:gd name="adj" fmla="val 207158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43614" y="3005308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3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lowchart: Connector 88"/>
            <p:cNvSpPr/>
            <p:nvPr/>
          </p:nvSpPr>
          <p:spPr>
            <a:xfrm flipH="1">
              <a:off x="3694681" y="3310679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lowchart: Connector 89"/>
            <p:cNvSpPr/>
            <p:nvPr/>
          </p:nvSpPr>
          <p:spPr>
            <a:xfrm flipH="1">
              <a:off x="3694681" y="3415182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lowchart: Connector 90"/>
            <p:cNvSpPr/>
            <p:nvPr/>
          </p:nvSpPr>
          <p:spPr>
            <a:xfrm flipH="1">
              <a:off x="3694681" y="3524910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lowchart: Connector 91"/>
            <p:cNvSpPr/>
            <p:nvPr/>
          </p:nvSpPr>
          <p:spPr>
            <a:xfrm flipH="1">
              <a:off x="3694681" y="3624188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rapezoid 81"/>
            <p:cNvSpPr/>
            <p:nvPr/>
          </p:nvSpPr>
          <p:spPr>
            <a:xfrm rot="16200000">
              <a:off x="3699544" y="2769607"/>
              <a:ext cx="764529" cy="178341"/>
            </a:xfrm>
            <a:prstGeom prst="trapezoid">
              <a:avLst>
                <a:gd name="adj" fmla="val 158900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75739" y="2493191"/>
              <a:ext cx="589122" cy="76986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 rot="5400000">
              <a:off x="4411828" y="236163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1</a:t>
              </a:r>
              <a:endPara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44309" y="2285217"/>
              <a:ext cx="482009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CTA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 rot="5400000">
              <a:off x="4411828" y="2509301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2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 rot="5400000">
              <a:off x="4411828" y="2661733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3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 rot="5400000">
              <a:off x="4411828" y="280940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4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3174303" y="2497704"/>
              <a:ext cx="204060" cy="417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0335" y="3140486"/>
              <a:ext cx="208029" cy="41185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60000">
              <a:off x="3983114" y="2947635"/>
              <a:ext cx="173918" cy="2886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981577" y="2488576"/>
              <a:ext cx="175455" cy="2794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rapezoid 92"/>
            <p:cNvSpPr/>
            <p:nvPr/>
          </p:nvSpPr>
          <p:spPr>
            <a:xfrm rot="16200000">
              <a:off x="4471085" y="2807797"/>
              <a:ext cx="640558" cy="178341"/>
            </a:xfrm>
            <a:prstGeom prst="trapezoid">
              <a:avLst>
                <a:gd name="adj" fmla="val 149554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4699811" y="294821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699811" y="257867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67386" y="2709356"/>
              <a:ext cx="517712" cy="375189"/>
            </a:xfrm>
            <a:prstGeom prst="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>
            <a:xfrm rot="16200000" flipH="1">
              <a:off x="4826839" y="2845178"/>
              <a:ext cx="357324" cy="10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/>
            <p:nvPr/>
          </p:nvCxnSpPr>
          <p:spPr>
            <a:xfrm rot="16200000" flipH="1">
              <a:off x="4980698" y="2839222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/>
            <p:cNvCxnSpPr/>
            <p:nvPr/>
          </p:nvCxnSpPr>
          <p:spPr>
            <a:xfrm rot="16200000" flipH="1">
              <a:off x="4902171" y="2842796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6200000" flipH="1">
              <a:off x="5056561" y="2836840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895961" y="2535722"/>
              <a:ext cx="626706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Threads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lowchart: Connector 45"/>
            <p:cNvSpPr/>
            <p:nvPr/>
          </p:nvSpPr>
          <p:spPr>
            <a:xfrm flipH="1">
              <a:off x="4463881" y="3129669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lowchart: Connector 46"/>
            <p:cNvSpPr/>
            <p:nvPr/>
          </p:nvSpPr>
          <p:spPr>
            <a:xfrm flipH="1">
              <a:off x="4463881" y="3201098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lowchart: Connector 47"/>
            <p:cNvSpPr/>
            <p:nvPr/>
          </p:nvSpPr>
          <p:spPr>
            <a:xfrm flipH="1">
              <a:off x="5267782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lowchart: Connector 48"/>
            <p:cNvSpPr/>
            <p:nvPr/>
          </p:nvSpPr>
          <p:spPr>
            <a:xfrm flipH="1">
              <a:off x="5332085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as SIMD machine</a:t>
            </a:r>
            <a:endParaRPr lang="en-US" altLang="ja-JP" sz="4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2796" y="3741566"/>
            <a:ext cx="398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At a high-level, multiple threads work on same code (instructions) but different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49" name="Group 135"/>
          <p:cNvGrpSpPr>
            <a:grpSpLocks/>
          </p:cNvGrpSpPr>
          <p:nvPr/>
        </p:nvGrpSpPr>
        <p:grpSpPr bwMode="auto">
          <a:xfrm>
            <a:off x="4152899" y="5410200"/>
            <a:ext cx="4648200" cy="1143000"/>
            <a:chOff x="2590" y="1797"/>
            <a:chExt cx="2928" cy="720"/>
          </a:xfrm>
        </p:grpSpPr>
        <p:grpSp>
          <p:nvGrpSpPr>
            <p:cNvPr id="50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55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1800"/>
              </a:p>
            </p:txBody>
          </p:sp>
          <p:sp>
            <p:nvSpPr>
              <p:cNvPr id="56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7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000000"/>
                    </a:solidFill>
                  </a:rPr>
                  <a:t>Thread Warp</a:t>
                </a:r>
                <a:endParaRPr lang="en-US" sz="1800"/>
              </a:p>
            </p:txBody>
          </p:sp>
          <p:sp>
            <p:nvSpPr>
              <p:cNvPr id="57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800"/>
                  <a:t>Common PC</a:t>
                </a:r>
              </a:p>
            </p:txBody>
          </p:sp>
        </p:grpSp>
        <p:sp>
          <p:nvSpPr>
            <p:cNvPr id="51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2</a:t>
              </a:r>
            </a:p>
          </p:txBody>
        </p:sp>
        <p:sp>
          <p:nvSpPr>
            <p:cNvPr id="52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3</a:t>
              </a:r>
            </a:p>
          </p:txBody>
        </p:sp>
        <p:sp>
          <p:nvSpPr>
            <p:cNvPr id="53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4</a:t>
              </a:r>
            </a:p>
          </p:txBody>
        </p:sp>
        <p:sp>
          <p:nvSpPr>
            <p:cNvPr id="54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9" y="98419"/>
            <a:ext cx="8313420" cy="46717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6"/>
                </a:solidFill>
                <a:latin typeface="Arial" charset="0"/>
              </a:rPr>
              <a:t>Kernel: Arrays </a:t>
            </a:r>
            <a:r>
              <a:rPr lang="en-US" sz="3600" dirty="0">
                <a:solidFill>
                  <a:schemeClr val="accent6"/>
                </a:solidFill>
                <a:latin typeface="Arial" charset="0"/>
              </a:rPr>
              <a:t>of Parallel Threads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79" y="878659"/>
            <a:ext cx="8290560" cy="111864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sz="3200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en-US" sz="3200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sz="24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sz="3200" dirty="0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5400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8"/>
          <p:cNvSpPr>
            <a:spLocks/>
          </p:cNvSpPr>
          <p:nvPr/>
        </p:nvSpPr>
        <p:spPr bwMode="auto">
          <a:xfrm>
            <a:off x="81367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13216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25789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205013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398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15494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98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8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92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78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1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06400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32729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79698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43310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55469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502334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5212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30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64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83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2" name="TextBox 32"/>
          <p:cNvSpPr txBox="1">
            <a:spLocks noChangeArrowheads="1"/>
          </p:cNvSpPr>
          <p:nvPr/>
        </p:nvSpPr>
        <p:spPr bwMode="auto">
          <a:xfrm>
            <a:off x="3346449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9972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46" name="Freeform 26"/>
          <p:cNvSpPr>
            <a:spLocks/>
          </p:cNvSpPr>
          <p:nvPr/>
        </p:nvSpPr>
        <p:spPr bwMode="auto">
          <a:xfrm>
            <a:off x="66098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714413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6912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88997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33"/>
          <p:cNvSpPr>
            <a:spLocks/>
          </p:cNvSpPr>
          <p:nvPr/>
        </p:nvSpPr>
        <p:spPr bwMode="auto">
          <a:xfrm>
            <a:off x="83657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41"/>
          <p:cNvSpPr txBox="1">
            <a:spLocks noChangeArrowheads="1"/>
          </p:cNvSpPr>
          <p:nvPr/>
        </p:nvSpPr>
        <p:spPr bwMode="auto">
          <a:xfrm>
            <a:off x="78740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3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16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02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636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61" name="TextBox 46"/>
          <p:cNvSpPr txBox="1">
            <a:spLocks noChangeArrowheads="1"/>
          </p:cNvSpPr>
          <p:nvPr/>
        </p:nvSpPr>
        <p:spPr bwMode="auto">
          <a:xfrm>
            <a:off x="6731000" y="3810000"/>
            <a:ext cx="2179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350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500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>
            <a:off x="5892800" y="512545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65" name="TextBox 22"/>
          <p:cNvSpPr txBox="1">
            <a:spLocks noChangeArrowheads="1"/>
          </p:cNvSpPr>
          <p:nvPr/>
        </p:nvSpPr>
        <p:spPr bwMode="auto">
          <a:xfrm>
            <a:off x="4597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1549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7" name="TextBox 22"/>
          <p:cNvSpPr txBox="1">
            <a:spLocks noChangeArrowheads="1"/>
          </p:cNvSpPr>
          <p:nvPr/>
        </p:nvSpPr>
        <p:spPr bwMode="auto">
          <a:xfrm>
            <a:off x="78740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2076266"/>
      </p:ext>
    </p:extLst>
  </p:cSld>
  <p:clrMapOvr>
    <a:masterClrMapping/>
  </p:clrMapOvr>
  <p:transition advTm="123823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313420" cy="584776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Kernel, Blocks, Threads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555"/>
            <a:ext cx="9144000" cy="41368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3200400"/>
            <a:ext cx="1905000" cy="1524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7491112"/>
      </p:ext>
    </p:extLst>
  </p:cSld>
  <p:clrMapOvr>
    <a:masterClrMapping/>
  </p:clrMapOvr>
  <p:transition advTm="377371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121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750097" y="181362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750097" y="255270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69543" y="3999012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027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33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5700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21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027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33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5473701" y="18669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5473701" y="25527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35700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3121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27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933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35700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5473701" y="40386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5407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20742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8251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6646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5313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30648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8157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6552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219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40554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8063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46458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464300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5997776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6748663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6588126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>
          <a:xfrm>
            <a:off x="88305" y="95494"/>
            <a:ext cx="9055695" cy="86723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Vector </a:t>
            </a:r>
            <a:r>
              <a:rPr lang="en-US" sz="3200" dirty="0">
                <a:solidFill>
                  <a:schemeClr val="accent6"/>
                </a:solidFill>
              </a:rPr>
              <a:t>Addition Example</a:t>
            </a:r>
          </a:p>
        </p:txBody>
      </p:sp>
    </p:spTree>
    <p:extLst>
      <p:ext uri="{BB962C8B-B14F-4D97-AF65-F5344CB8AC3E}">
        <p14:creationId xmlns:p14="http://schemas.microsoft.com/office/powerpoint/2010/main" val="67744257"/>
      </p:ext>
    </p:extLst>
  </p:cSld>
  <p:clrMapOvr>
    <a:masterClrMapping/>
  </p:clrMapOvr>
  <p:transition advTm="6483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55182" y="152400"/>
            <a:ext cx="8888818" cy="552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Brief Introduction</a:t>
            </a:r>
            <a:endParaRPr lang="en-US" sz="32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7467"/>
            <a:ext cx="2362200" cy="2435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4845" y="3423453"/>
            <a:ext cx="257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Adwait Jog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(Assistant Professor)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505200" y="904767"/>
            <a:ext cx="5049311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Interested in developing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 high</a:t>
            </a: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-performance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, energy-efficient and scalable systems that are low cost, reliable, and secure.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05200" y="2730837"/>
            <a:ext cx="5049311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Special focus on GPU architectures and accelerators. 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5182" y="3996132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I lead Insight Computer Architecture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Lab at College of William and 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Mary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http://insight-</a:t>
            </a:r>
            <a:r>
              <a:rPr lang="en-US" sz="2800" dirty="0" err="1">
                <a:solidFill>
                  <a:srgbClr val="0070C0"/>
                </a:solidFill>
                <a:latin typeface="Tahoma" pitchFamily="29" charset="0"/>
              </a:rPr>
              <a:t>archlab.github.io</a:t>
            </a: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/)</a:t>
            </a:r>
            <a:endParaRPr lang="en-US" sz="2800" dirty="0">
              <a:solidFill>
                <a:srgbClr val="0070C0"/>
              </a:solidFill>
              <a:latin typeface="Tahoma" pitchFamily="2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55182" y="5429416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Our lab is funded by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US National Science Foundation (NSF) and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always looking to hire bright students at all levels. </a:t>
            </a:r>
            <a:endParaRPr lang="en-US" sz="2800" dirty="0">
              <a:solidFill>
                <a:srgbClr val="C00000"/>
              </a:solidFill>
              <a:latin typeface="Tahoma" pitchFamily="2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13420" cy="46717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(float *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for (i = 0; i&lt;n; i++)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[i] = 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dirty="0">
                <a:latin typeface="Courier New" pitchFamily="49" charset="0"/>
              </a:rPr>
              <a:t>// Memory allocation for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and </a:t>
            </a:r>
            <a:r>
              <a:rPr lang="en-US" sz="1800" dirty="0" err="1">
                <a:latin typeface="Courier New" pitchFamily="49" charset="0"/>
              </a:rPr>
              <a:t>h_C</a:t>
            </a: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	  // I/O to read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 and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	  </a:t>
            </a:r>
            <a:r>
              <a:rPr lang="en-US" sz="1800" dirty="0"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4489"/>
      </p:ext>
    </p:extLst>
  </p:cSld>
  <p:clrMapOvr>
    <a:masterClrMapping/>
  </p:clrMapOvr>
  <p:transition advTm="4737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Title 12"/>
          <p:cNvSpPr>
            <a:spLocks noGrp="1"/>
          </p:cNvSpPr>
          <p:nvPr>
            <p:ph type="title"/>
          </p:nvPr>
        </p:nvSpPr>
        <p:spPr>
          <a:xfrm>
            <a:off x="-838200" y="113724"/>
            <a:ext cx="8710147" cy="584776"/>
          </a:xfrm>
        </p:spPr>
        <p:txBody>
          <a:bodyPr>
            <a:noAutofit/>
          </a:bodyPr>
          <a:lstStyle/>
          <a:p>
            <a:r>
              <a:rPr lang="en-US" sz="2667" dirty="0" err="1" smtClean="0"/>
              <a:t>vecAdd</a:t>
            </a:r>
            <a:r>
              <a:rPr lang="en-US" sz="2667" dirty="0" smtClean="0"/>
              <a:t> </a:t>
            </a:r>
            <a:r>
              <a:rPr lang="en-US" sz="2667" dirty="0"/>
              <a:t>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8445500" cy="6858000"/>
          </a:xfrm>
        </p:spPr>
        <p:txBody>
          <a:bodyPr>
            <a:noAutofit/>
          </a:bodyPr>
          <a:lstStyle/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</a:rPr>
              <a:t>   float *</a:t>
            </a:r>
            <a:r>
              <a:rPr lang="en-US" sz="1800" dirty="0" err="1">
                <a:solidFill>
                  <a:srgbClr val="000000"/>
                </a:solidFill>
              </a:rPr>
              <a:t>d_A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d_B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d_C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// copy A and B to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GPU (device)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memory 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Kernel launch code – the device performs the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 addition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	  </a:t>
            </a:r>
            <a:r>
              <a:rPr lang="en-US" sz="1800" dirty="0" smtClean="0">
                <a:latin typeface="Arial" charset="0"/>
              </a:rPr>
              <a:t>	 </a:t>
            </a:r>
            <a:r>
              <a:rPr lang="en-US" sz="1800" dirty="0">
                <a:latin typeface="Arial" charset="0"/>
              </a:rPr>
              <a:t>// copy C from the device memory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 smtClean="0">
                <a:latin typeface="Arial" charset="0"/>
              </a:rPr>
              <a:t>  	 // </a:t>
            </a:r>
            <a:r>
              <a:rPr lang="en-US" sz="1800" dirty="0"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52874"/>
      </p:ext>
    </p:extLst>
  </p:cSld>
  <p:clrMapOvr>
    <a:masterClrMapping/>
  </p:clrMapOvr>
  <p:transition spd="med" advTm="59084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Vector Addition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size = n * </a:t>
            </a:r>
            <a:r>
              <a:rPr lang="en-US" dirty="0" err="1"/>
              <a:t>sizeof</a:t>
            </a:r>
            <a:r>
              <a:rPr lang="en-US" dirty="0"/>
              <a:t>(float); float *</a:t>
            </a:r>
            <a:r>
              <a:rPr lang="en-US" dirty="0" err="1"/>
              <a:t>d_A</a:t>
            </a:r>
            <a:r>
              <a:rPr lang="en-US" dirty="0"/>
              <a:t>, *</a:t>
            </a:r>
            <a:r>
              <a:rPr lang="en-US" dirty="0" err="1"/>
              <a:t>d_B</a:t>
            </a:r>
            <a:r>
              <a:rPr lang="en-US" dirty="0"/>
              <a:t>, *</a:t>
            </a:r>
            <a:r>
              <a:rPr lang="en-US" dirty="0" err="1"/>
              <a:t>d_C</a:t>
            </a:r>
            <a:r>
              <a:rPr lang="en-US" dirty="0"/>
              <a:t>;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size);   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d_B</a:t>
            </a:r>
            <a:r>
              <a:rPr lang="en-US" dirty="0"/>
              <a:t>, size);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d_C</a:t>
            </a:r>
            <a:r>
              <a:rPr lang="en-US" dirty="0"/>
              <a:t>, size); </a:t>
            </a:r>
          </a:p>
          <a:p>
            <a:pPr marL="0" indent="0">
              <a:buNone/>
              <a:defRPr/>
            </a:pPr>
            <a:r>
              <a:rPr lang="en-US" b="1" dirty="0"/>
              <a:t>    </a:t>
            </a:r>
            <a:endParaRPr lang="en-US" b="1" dirty="0" smtClean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d_A</a:t>
            </a:r>
            <a:r>
              <a:rPr lang="en-US" b="1" dirty="0"/>
              <a:t>, </a:t>
            </a:r>
            <a:r>
              <a:rPr lang="en-US" b="1" dirty="0" err="1"/>
              <a:t>h_A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 smtClean="0"/>
              <a:t>);</a:t>
            </a:r>
            <a:r>
              <a:rPr lang="en-US" dirty="0" smtClean="0"/>
              <a:t> </a:t>
            </a:r>
          </a:p>
          <a:p>
            <a:pPr marL="0" indent="0">
              <a:buNone/>
              <a:defRPr/>
            </a:pPr>
            <a:r>
              <a:rPr lang="en-US" b="1" dirty="0" smtClean="0"/>
              <a:t> 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d_B</a:t>
            </a:r>
            <a:r>
              <a:rPr lang="en-US" b="1" dirty="0"/>
              <a:t>, </a:t>
            </a:r>
            <a:r>
              <a:rPr lang="en-US" b="1" dirty="0" err="1"/>
              <a:t>h_B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/>
              <a:t>);</a:t>
            </a:r>
            <a:endParaRPr lang="en-US" sz="18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endParaRPr lang="en-US" sz="1400" dirty="0"/>
          </a:p>
          <a:p>
            <a:pPr marL="0" indent="0"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b="1" dirty="0" smtClean="0"/>
              <a:t>     </a:t>
            </a:r>
            <a:r>
              <a:rPr lang="en-US" sz="1800" b="1" dirty="0" err="1" smtClean="0"/>
              <a:t>cudaMemcpy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h_C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d_C</a:t>
            </a:r>
            <a:r>
              <a:rPr lang="en-US" sz="1800" b="1" dirty="0" smtClean="0"/>
              <a:t>, size, </a:t>
            </a:r>
            <a:r>
              <a:rPr lang="en-US" sz="1800" b="1" dirty="0" err="1" smtClean="0"/>
              <a:t>cudaMemcpyDeviceToHost</a:t>
            </a:r>
            <a:r>
              <a:rPr lang="en-US" sz="1800" b="1" dirty="0" smtClean="0"/>
              <a:t>);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// do processing of results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 smtClean="0"/>
              <a:t>     </a:t>
            </a:r>
            <a:r>
              <a:rPr lang="en-US" dirty="0" err="1" smtClean="0"/>
              <a:t>cudaFree</a:t>
            </a:r>
            <a:r>
              <a:rPr lang="en-US" dirty="0" smtClean="0"/>
              <a:t>(</a:t>
            </a:r>
            <a:r>
              <a:rPr lang="en-US" dirty="0" err="1" smtClean="0"/>
              <a:t>d_A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(</a:t>
            </a:r>
            <a:r>
              <a:rPr lang="en-US" dirty="0" err="1"/>
              <a:t>d_B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 (</a:t>
            </a:r>
            <a:r>
              <a:rPr lang="en-US" dirty="0" err="1"/>
              <a:t>d_C</a:t>
            </a:r>
            <a:r>
              <a:rPr lang="en-US" dirty="0"/>
              <a:t>);</a:t>
            </a: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1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Invocation code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.. Preparation code (See previous slide)</a:t>
            </a:r>
            <a:endParaRPr lang="en-US" sz="1400" b="1" dirty="0" smtClean="0"/>
          </a:p>
          <a:p>
            <a:pPr marL="0" indent="0">
              <a:buNone/>
            </a:pPr>
            <a:r>
              <a:rPr lang="en-US" dirty="0" smtClean="0"/>
              <a:t> 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 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blockSize</a:t>
            </a:r>
            <a:r>
              <a:rPr lang="en-US" dirty="0" smtClean="0"/>
              <a:t>, </a:t>
            </a:r>
            <a:r>
              <a:rPr lang="en-US" dirty="0" err="1" smtClean="0"/>
              <a:t>gridSize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    // Number of threads in each thread block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blockSize</a:t>
            </a:r>
            <a:r>
              <a:rPr lang="en-US" dirty="0" smtClean="0"/>
              <a:t> = 1024;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Number of thread blocks in grid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gridSize</a:t>
            </a:r>
            <a:r>
              <a:rPr lang="en-US" dirty="0" smtClean="0"/>
              <a:t> = (</a:t>
            </a:r>
            <a:r>
              <a:rPr lang="en-US" dirty="0" err="1" smtClean="0"/>
              <a:t>int</a:t>
            </a:r>
            <a:r>
              <a:rPr lang="en-US" dirty="0" smtClean="0"/>
              <a:t>)ceil((float)n/</a:t>
            </a:r>
            <a:r>
              <a:rPr lang="en-US" dirty="0" err="1" smtClean="0"/>
              <a:t>blockSize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Execute the kernel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vecAdd</a:t>
            </a:r>
            <a:r>
              <a:rPr lang="en-US" dirty="0" smtClean="0"/>
              <a:t>&lt;&lt;&lt;</a:t>
            </a:r>
            <a:r>
              <a:rPr lang="en-US" dirty="0" err="1" smtClean="0"/>
              <a:t>gridSize</a:t>
            </a:r>
            <a:r>
              <a:rPr lang="en-US" dirty="0" smtClean="0"/>
              <a:t>, </a:t>
            </a:r>
            <a:r>
              <a:rPr lang="en-US" dirty="0" err="1" smtClean="0"/>
              <a:t>blockSize</a:t>
            </a:r>
            <a:r>
              <a:rPr lang="en-US" dirty="0" smtClean="0"/>
              <a:t>&gt;&gt;&gt;(</a:t>
            </a:r>
            <a:r>
              <a:rPr lang="en-US" dirty="0" err="1" smtClean="0"/>
              <a:t>d_A</a:t>
            </a:r>
            <a:r>
              <a:rPr lang="en-US" dirty="0" smtClean="0"/>
              <a:t>, </a:t>
            </a:r>
            <a:r>
              <a:rPr lang="en-US" dirty="0" err="1" smtClean="0"/>
              <a:t>d_B</a:t>
            </a:r>
            <a:r>
              <a:rPr lang="en-US" dirty="0" smtClean="0"/>
              <a:t>, </a:t>
            </a:r>
            <a:r>
              <a:rPr lang="en-US" dirty="0" err="1" smtClean="0"/>
              <a:t>d_C</a:t>
            </a:r>
            <a:r>
              <a:rPr lang="en-US" dirty="0" smtClean="0"/>
              <a:t>, n);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endParaRPr lang="en-US" b="1" dirty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 Post-processing (See previous slide)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Code (Device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8290560" cy="111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__global__ void vecAdd(double *a, double *b, double *c, int n)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   // Get our global thread ID</a:t>
            </a:r>
          </a:p>
          <a:p>
            <a:pPr marL="0" indent="0">
              <a:buNone/>
            </a:pPr>
            <a:r>
              <a:rPr lang="en-US" dirty="0"/>
              <a:t>    int id = blockIdx.x*blockDim.x+threadIdx.x;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   // Make sure we do not go out of bounds</a:t>
            </a:r>
          </a:p>
          <a:p>
            <a:pPr marL="0" indent="0">
              <a:buNone/>
            </a:pPr>
            <a:r>
              <a:rPr lang="en-US" dirty="0"/>
              <a:t>    if (id &lt; n)</a:t>
            </a:r>
          </a:p>
          <a:p>
            <a:pPr marL="0" indent="0">
              <a:buNone/>
            </a:pPr>
            <a:r>
              <a:rPr lang="en-US" dirty="0"/>
              <a:t>        c[id] = a[id] + b[id];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1917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Same code </a:t>
            </a:r>
            <a:r>
              <a:rPr lang="en-US" sz="2800" smtClean="0"/>
              <a:t>is run by several threads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5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7013"/>
            <a:ext cx="7772400" cy="42614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Important CUDA </a:t>
            </a:r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Syntax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Extensions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254000" y="1066800"/>
            <a:ext cx="8686800" cy="4578689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Declaration </a:t>
            </a:r>
            <a:r>
              <a:rPr lang="en-US" sz="2800" dirty="0" err="1" smtClean="0">
                <a:latin typeface="Arial  " charset="0"/>
                <a:ea typeface="ＭＳ Ｐゴシック" pitchFamily="-65" charset="-128"/>
                <a:cs typeface="Arial  " charset="0"/>
              </a:rPr>
              <a:t>specifiers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__global__</a:t>
            </a:r>
            <a:r>
              <a:rPr lang="en-US" sz="2000" dirty="0">
                <a:solidFill>
                  <a:srgbClr val="0070C0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void foo(...)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; 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//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kernel entry point (runs on GPU)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Syntax for kernel </a:t>
            </a:r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launch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foo</a:t>
            </a: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&lt;&lt;&lt;500, 128&gt;&gt;&gt;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(...); // 500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thread blocks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, 128 threads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each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Built in variables for thread identification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threadIdx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blockDim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</a:t>
            </a:r>
          </a:p>
          <a:p>
            <a:pPr eaLnBrk="1" hangingPunct="1"/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Example: Original C 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533400" y="1176338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{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for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&lt; n; ++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 y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= a*x[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+ y[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nt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omitted: allocate and initialize memory</a:t>
            </a:r>
            <a:endParaRPr lang="en-US" sz="20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(n, 2.0, x, y); </a:t>
            </a: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Invoke serial SAXPY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kernel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// omitted: using result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2000" i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49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CUDA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469900" y="990600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__global__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blockDim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+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threadIdx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if(i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]=a*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x[i]+y[i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allocate and initialize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memory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(n + 255) / 256;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n);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d_x,h_x,n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d_y,h_y,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256&gt;&gt;&gt;(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2.0,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_y,d_y,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cudaMemcpyDeviceToHost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using result</a:t>
            </a:r>
            <a:endParaRPr lang="en-US" sz="16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9900" y="774699"/>
            <a:ext cx="7931653" cy="1876362"/>
            <a:chOff x="395536" y="3429000"/>
            <a:chExt cx="7930759" cy="1238944"/>
          </a:xfrm>
        </p:grpSpPr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395536" y="3429000"/>
              <a:ext cx="7632848" cy="10081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6429622" y="4206279"/>
              <a:ext cx="18966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CA">
                  <a:solidFill>
                    <a:srgbClr val="0000FF"/>
                  </a:solidFill>
                </a:rPr>
                <a:t>Runs on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67000"/>
            <a:ext cx="8153400" cy="586827"/>
          </a:xfrm>
        </p:spPr>
        <p:txBody>
          <a:bodyPr/>
          <a:lstStyle/>
          <a:p>
            <a:r>
              <a:rPr lang="en-US" sz="4000" smtClean="0"/>
              <a:t>Code to Hardware Mapping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79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48269" y="481218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937940" y="2315443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603029" y="2759392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9792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1143000"/>
            <a:ext cx="8610600" cy="4800600"/>
            <a:chOff x="-385598" y="1010901"/>
            <a:chExt cx="8568833" cy="4022763"/>
          </a:xfrm>
          <a:solidFill>
            <a:schemeClr val="bg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901"/>
              <a:ext cx="1040514" cy="1390093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7" y="1010902"/>
              <a:ext cx="2006464" cy="2280346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1" t="13976" r="17230" b="5963"/>
            <a:stretch/>
          </p:blipFill>
          <p:spPr>
            <a:xfrm>
              <a:off x="5152104" y="1010902"/>
              <a:ext cx="3031131" cy="2695859"/>
            </a:xfrm>
            <a:prstGeom prst="rect">
              <a:avLst/>
            </a:prstGeom>
            <a:grpFill/>
          </p:spPr>
        </p:pic>
        <p:sp>
          <p:nvSpPr>
            <p:cNvPr id="10" name="TextBox 9"/>
            <p:cNvSpPr txBox="1"/>
            <p:nvPr/>
          </p:nvSpPr>
          <p:spPr>
            <a:xfrm>
              <a:off x="-385598" y="2400992"/>
              <a:ext cx="1625220" cy="1592284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4004,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23K transistors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7535" y="2976180"/>
              <a:ext cx="1857671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8088,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1978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29K transistors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4621" y="3457689"/>
              <a:ext cx="2316796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Pentium 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2000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256 KB L2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42M transistors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3942" y="3706761"/>
              <a:ext cx="2667454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Sandy Bridge,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2011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6 cores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15 MB L3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2270M transistors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80" y="1010901"/>
              <a:ext cx="1905127" cy="1958442"/>
            </a:xfrm>
            <a:prstGeom prst="rect">
              <a:avLst/>
            </a:prstGeom>
            <a:grp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828" y="134778"/>
            <a:ext cx="9120171" cy="426142"/>
          </a:xfrm>
        </p:spPr>
        <p:txBody>
          <a:bodyPr/>
          <a:lstStyle/>
          <a:p>
            <a:r>
              <a:rPr lang="en-US" altLang="en-US" dirty="0" smtClean="0"/>
              <a:t>Journey of CMPs: Scaling and Heterogeneity Trends</a:t>
            </a:r>
            <a:endParaRPr lang="en-US" altLang="en-US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0" y="6172200"/>
            <a:ext cx="3684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800" b="1"/>
              <a:t>What’s now?</a:t>
            </a:r>
          </a:p>
        </p:txBody>
      </p:sp>
    </p:spTree>
    <p:extLst>
      <p:ext uri="{BB962C8B-B14F-4D97-AF65-F5344CB8AC3E}">
        <p14:creationId xmlns:p14="http://schemas.microsoft.com/office/powerpoint/2010/main" val="3194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317659" y="145145"/>
            <a:ext cx="8313420" cy="46717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3200" dirty="0" smtClean="0">
                <a:solidFill>
                  <a:schemeClr val="accent2"/>
                </a:solidFill>
                <a:ea typeface="PMingLiU" pitchFamily="18" charset="-120"/>
              </a:rPr>
              <a:t>Streaming Multi-Processor (SM) </a:t>
            </a:r>
            <a:endParaRPr lang="en-US" altLang="zh-TW" sz="3200" dirty="0">
              <a:solidFill>
                <a:schemeClr val="accent2"/>
              </a:solidFill>
              <a:ea typeface="PMingLiU" pitchFamily="18" charset="-12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7572533" y="1501240"/>
            <a:ext cx="1421164" cy="2544561"/>
          </a:xfrm>
          <a:prstGeom prst="rect">
            <a:avLst/>
          </a:prstGeom>
          <a:solidFill>
            <a:srgbClr val="CCFF99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Trebuchet MS"/>
              <a:ea typeface=""/>
            </a:endParaRPr>
          </a:p>
        </p:txBody>
      </p:sp>
      <p:sp>
        <p:nvSpPr>
          <p:cNvPr id="128" name="Rectangle 36"/>
          <p:cNvSpPr>
            <a:spLocks noChangeArrowheads="1"/>
          </p:cNvSpPr>
          <p:nvPr/>
        </p:nvSpPr>
        <p:spPr bwMode="auto">
          <a:xfrm rot="5400000">
            <a:off x="8128748" y="3543380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Scratchpad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29" name="Rectangle 37"/>
          <p:cNvSpPr>
            <a:spLocks noChangeArrowheads="1"/>
          </p:cNvSpPr>
          <p:nvPr/>
        </p:nvSpPr>
        <p:spPr bwMode="auto">
          <a:xfrm rot="5400000">
            <a:off x="8096232" y="588332"/>
            <a:ext cx="351714" cy="1414002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kern="0" smtClean="0">
                <a:solidFill>
                  <a:srgbClr val="000000"/>
                </a:solidFill>
                <a:ea typeface="PMingLiU" pitchFamily="18" charset="-120"/>
              </a:rPr>
              <a:t>Control</a:t>
            </a:r>
            <a:endParaRPr lang="en-US" altLang="zh-TW" b="1" kern="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32" name="Text Box 105"/>
          <p:cNvSpPr txBox="1">
            <a:spLocks noChangeArrowheads="1"/>
          </p:cNvSpPr>
          <p:nvPr/>
        </p:nvSpPr>
        <p:spPr bwMode="auto">
          <a:xfrm>
            <a:off x="7696200" y="657808"/>
            <a:ext cx="10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b="1" dirty="0" smtClean="0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SM</a:t>
            </a:r>
            <a:endParaRPr lang="en-US" altLang="zh-TW" b="1" dirty="0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grpSp>
        <p:nvGrpSpPr>
          <p:cNvPr id="38" name="Group 59"/>
          <p:cNvGrpSpPr>
            <a:grpSpLocks/>
          </p:cNvGrpSpPr>
          <p:nvPr/>
        </p:nvGrpSpPr>
        <p:grpSpPr bwMode="auto">
          <a:xfrm>
            <a:off x="3590390" y="1734403"/>
            <a:ext cx="3144837" cy="675083"/>
            <a:chOff x="3643" y="1817"/>
            <a:chExt cx="1981" cy="439"/>
          </a:xfrm>
        </p:grpSpPr>
        <p:sp>
          <p:nvSpPr>
            <p:cNvPr id="68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600" b="1" dirty="0" smtClean="0">
                  <a:latin typeface="Arial" pitchFamily="34" charset="0"/>
                  <a:ea typeface="PMingLiU" pitchFamily="18" charset="-120"/>
                </a:rPr>
                <a:t>GPU-1 (Device - 1)</a:t>
              </a:r>
              <a:endParaRPr lang="en-US" altLang="zh-TW" sz="1600" b="1" dirty="0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367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1" name="Text Box 62"/>
            <p:cNvSpPr txBox="1">
              <a:spLocks noChangeArrowheads="1"/>
            </p:cNvSpPr>
            <p:nvPr/>
          </p:nvSpPr>
          <p:spPr bwMode="auto">
            <a:xfrm>
              <a:off x="4164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2" name="Text Box 63"/>
            <p:cNvSpPr txBox="1">
              <a:spLocks noChangeArrowheads="1"/>
            </p:cNvSpPr>
            <p:nvPr/>
          </p:nvSpPr>
          <p:spPr bwMode="auto">
            <a:xfrm>
              <a:off x="464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5135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cxnSp>
        <p:nvCxnSpPr>
          <p:cNvPr id="5" name="Straight Arrow Connector 4"/>
          <p:cNvCxnSpPr>
            <a:stCxn id="73" idx="0"/>
          </p:cNvCxnSpPr>
          <p:nvPr/>
        </p:nvCxnSpPr>
        <p:spPr bwMode="auto">
          <a:xfrm flipV="1">
            <a:off x="6324859" y="1275722"/>
            <a:ext cx="1215150" cy="78007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3" idx="2"/>
          </p:cNvCxnSpPr>
          <p:nvPr/>
        </p:nvCxnSpPr>
        <p:spPr bwMode="auto">
          <a:xfrm>
            <a:off x="6324859" y="2409486"/>
            <a:ext cx="1232748" cy="23794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614759" y="1546592"/>
            <a:ext cx="663434" cy="1181342"/>
            <a:chOff x="4176769" y="1996591"/>
            <a:chExt cx="663434" cy="1181342"/>
          </a:xfrm>
        </p:grpSpPr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3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4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5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41840" y="2790640"/>
            <a:ext cx="663434" cy="1181342"/>
            <a:chOff x="4176769" y="1996591"/>
            <a:chExt cx="663434" cy="1181342"/>
          </a:xfrm>
        </p:grpSpPr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8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2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3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90667" y="1546592"/>
            <a:ext cx="663434" cy="1181342"/>
            <a:chOff x="4176769" y="1996591"/>
            <a:chExt cx="663434" cy="1181342"/>
          </a:xfrm>
        </p:grpSpPr>
        <p:sp>
          <p:nvSpPr>
            <p:cNvPr id="146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7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8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9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330263" y="2790640"/>
            <a:ext cx="663434" cy="1181342"/>
            <a:chOff x="4176769" y="1996591"/>
            <a:chExt cx="663434" cy="1181342"/>
          </a:xfrm>
        </p:grpSpPr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1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2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sp>
        <p:nvSpPr>
          <p:cNvPr id="163" name="Rectangle 36"/>
          <p:cNvSpPr>
            <a:spLocks noChangeArrowheads="1"/>
          </p:cNvSpPr>
          <p:nvPr/>
        </p:nvSpPr>
        <p:spPr bwMode="auto">
          <a:xfrm rot="5400000">
            <a:off x="8135641" y="3942852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Register File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64" name="Rectangle 7"/>
          <p:cNvSpPr>
            <a:spLocks noGrp="1" noChangeArrowheads="1"/>
          </p:cNvSpPr>
          <p:nvPr>
            <p:ph idx="1"/>
          </p:nvPr>
        </p:nvSpPr>
        <p:spPr>
          <a:xfrm>
            <a:off x="145908" y="3941686"/>
            <a:ext cx="7483458" cy="266979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sz="2800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SM</a:t>
            </a:r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maintains thread/block </a:t>
            </a:r>
            <a:r>
              <a:rPr lang="en-US" altLang="zh-TW" sz="2800" dirty="0" err="1">
                <a:ea typeface="PMingLiU" pitchFamily="18" charset="-120"/>
              </a:rPr>
              <a:t>idx</a:t>
            </a:r>
            <a:r>
              <a:rPr lang="en-US" altLang="zh-TW" sz="2800" dirty="0">
                <a:ea typeface="PMingLiU" pitchFamily="18" charset="-120"/>
              </a:rPr>
              <a:t> #s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manages/schedules thread </a:t>
            </a:r>
            <a:r>
              <a:rPr lang="en-US" altLang="zh-TW" sz="2800" dirty="0" smtClean="0">
                <a:ea typeface="PMingLiU" pitchFamily="18" charset="-120"/>
              </a:rPr>
              <a:t>execution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Multiple blocks can be allocated to the SM</a:t>
            </a:r>
          </a:p>
          <a:p>
            <a:pPr marL="841691" lvl="1" indent="-457189"/>
            <a:r>
              <a:rPr lang="en-US" altLang="zh-TW" sz="2356" dirty="0" smtClean="0">
                <a:ea typeface="PMingLiU" pitchFamily="18" charset="-120"/>
              </a:rPr>
              <a:t>Based on the amount of resources (shared memory, register file etc.)</a:t>
            </a:r>
          </a:p>
          <a:p>
            <a:pPr marL="841691" lvl="1" indent="-457189"/>
            <a:endParaRPr lang="en-US" altLang="zh-TW" sz="2356" dirty="0">
              <a:ea typeface="PMingLiU" pitchFamily="18" charset="-120"/>
            </a:endParaRPr>
          </a:p>
          <a:p>
            <a:pPr marL="1031849" lvl="1" indent="-342891"/>
            <a:endParaRPr lang="en-US" altLang="zh-TW" sz="1800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9211"/>
      </p:ext>
    </p:extLst>
  </p:cSld>
  <p:clrMapOvr>
    <a:masterClrMapping/>
  </p:clrMapOvr>
  <p:transition advTm="127322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52400"/>
            <a:ext cx="8229600" cy="426142"/>
          </a:xfrm>
        </p:spPr>
        <p:txBody>
          <a:bodyPr/>
          <a:lstStyle/>
          <a:p>
            <a:pPr eaLnBrk="1" hangingPunct="1"/>
            <a:r>
              <a:rPr lang="en-US" dirty="0" smtClean="0"/>
              <a:t>GPU Execution Model 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610600" cy="5791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Blocks assigned to each SM are scheduled on the associated SIMD hardware (i.e., on the Processing Elements (PEs)).</a:t>
            </a:r>
          </a:p>
          <a:p>
            <a:pPr eaLnBrk="1" hangingPunct="1">
              <a:defRPr/>
            </a:pPr>
            <a:r>
              <a:rPr lang="en-US" dirty="0" smtClean="0"/>
              <a:t>SM bundles threads (from various blocks) into </a:t>
            </a:r>
            <a:r>
              <a:rPr lang="en-US" dirty="0" smtClean="0">
                <a:solidFill>
                  <a:srgbClr val="0070C0"/>
                </a:solidFill>
              </a:rPr>
              <a:t>warps</a:t>
            </a:r>
            <a:r>
              <a:rPr lang="en-US" dirty="0" smtClean="0"/>
              <a:t> (</a:t>
            </a:r>
            <a:r>
              <a:rPr lang="en-US" dirty="0" err="1" smtClean="0"/>
              <a:t>wavefronts</a:t>
            </a:r>
            <a:r>
              <a:rPr lang="en-US" dirty="0" smtClean="0"/>
              <a:t>) and runs them in lockstep on across PEs.</a:t>
            </a:r>
          </a:p>
          <a:p>
            <a:pPr eaLnBrk="1" hangingPunct="1">
              <a:defRPr/>
            </a:pPr>
            <a:r>
              <a:rPr lang="en-US" dirty="0" smtClean="0"/>
              <a:t>An NVIDIA </a:t>
            </a:r>
            <a:r>
              <a:rPr lang="en-US" dirty="0"/>
              <a:t>w</a:t>
            </a:r>
            <a:r>
              <a:rPr lang="en-US" dirty="0" smtClean="0"/>
              <a:t>arp groups 32 consecutive threads together (AMD wave-fronts group 64 threads together)</a:t>
            </a:r>
          </a:p>
          <a:p>
            <a:pPr eaLnBrk="1" hangingPunct="1">
              <a:defRPr/>
            </a:pPr>
            <a:r>
              <a:rPr lang="en-US" dirty="0" smtClean="0"/>
              <a:t>Warps are: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Scheduling units in SM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Scheduled in multiplexed and pipelined manner on the SM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5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639" y="218432"/>
            <a:ext cx="8313420" cy="46717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Warp Example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37" y="856732"/>
            <a:ext cx="8954164" cy="2573012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If 3 blocks are assigned to an SM and each block has 256 threads,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how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many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warps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are there in an SM?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sz="3200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990600" y="3429000"/>
            <a:ext cx="3448051" cy="30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Rectangle 73"/>
          <p:cNvSpPr>
            <a:spLocks noChangeArrowheads="1"/>
          </p:cNvSpPr>
          <p:nvPr/>
        </p:nvSpPr>
        <p:spPr bwMode="auto">
          <a:xfrm>
            <a:off x="1987855" y="33182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189" name="Rectangle 74"/>
          <p:cNvSpPr>
            <a:spLocks noChangeArrowheads="1"/>
          </p:cNvSpPr>
          <p:nvPr/>
        </p:nvSpPr>
        <p:spPr bwMode="auto">
          <a:xfrm>
            <a:off x="2140253" y="34325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190" name="Group 75"/>
          <p:cNvGrpSpPr>
            <a:grpSpLocks/>
          </p:cNvGrpSpPr>
          <p:nvPr/>
        </p:nvGrpSpPr>
        <p:grpSpPr bwMode="auto">
          <a:xfrm>
            <a:off x="2367265" y="3604023"/>
            <a:ext cx="1066800" cy="766763"/>
            <a:chOff x="568" y="2568"/>
            <a:chExt cx="1219" cy="1480"/>
          </a:xfrm>
          <a:noFill/>
        </p:grpSpPr>
        <p:sp>
          <p:nvSpPr>
            <p:cNvPr id="191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7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8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9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1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2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03" name="Text Box 88"/>
          <p:cNvSpPr txBox="1">
            <a:spLocks noChangeArrowheads="1"/>
          </p:cNvSpPr>
          <p:nvPr/>
        </p:nvSpPr>
        <p:spPr bwMode="auto">
          <a:xfrm>
            <a:off x="21878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04" name="Rectangle 89"/>
          <p:cNvSpPr>
            <a:spLocks noChangeArrowheads="1"/>
          </p:cNvSpPr>
          <p:nvPr/>
        </p:nvSpPr>
        <p:spPr bwMode="auto">
          <a:xfrm>
            <a:off x="3588055" y="33182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05" name="Rectangle 90"/>
          <p:cNvSpPr>
            <a:spLocks noChangeArrowheads="1"/>
          </p:cNvSpPr>
          <p:nvPr/>
        </p:nvSpPr>
        <p:spPr bwMode="auto">
          <a:xfrm>
            <a:off x="3740455" y="34325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06" name="Group 91"/>
          <p:cNvGrpSpPr>
            <a:grpSpLocks/>
          </p:cNvGrpSpPr>
          <p:nvPr/>
        </p:nvGrpSpPr>
        <p:grpSpPr bwMode="auto">
          <a:xfrm>
            <a:off x="3967465" y="3604023"/>
            <a:ext cx="1066800" cy="766763"/>
            <a:chOff x="568" y="2568"/>
            <a:chExt cx="1219" cy="1480"/>
          </a:xfrm>
          <a:noFill/>
        </p:grpSpPr>
        <p:sp>
          <p:nvSpPr>
            <p:cNvPr id="207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0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1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2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4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5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6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7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8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19" name="Text Box 104"/>
          <p:cNvSpPr txBox="1">
            <a:spLocks noChangeArrowheads="1"/>
          </p:cNvSpPr>
          <p:nvPr/>
        </p:nvSpPr>
        <p:spPr bwMode="auto">
          <a:xfrm>
            <a:off x="37880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20" name="Text Box 105"/>
          <p:cNvSpPr txBox="1">
            <a:spLocks noChangeArrowheads="1"/>
          </p:cNvSpPr>
          <p:nvPr/>
        </p:nvSpPr>
        <p:spPr bwMode="auto">
          <a:xfrm>
            <a:off x="22926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221" name="Text Box 106"/>
          <p:cNvSpPr txBox="1">
            <a:spLocks noChangeArrowheads="1"/>
          </p:cNvSpPr>
          <p:nvPr/>
        </p:nvSpPr>
        <p:spPr bwMode="auto">
          <a:xfrm>
            <a:off x="39690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222" name="Rectangle 135"/>
          <p:cNvSpPr>
            <a:spLocks noChangeArrowheads="1"/>
          </p:cNvSpPr>
          <p:nvPr/>
        </p:nvSpPr>
        <p:spPr bwMode="auto">
          <a:xfrm>
            <a:off x="5264455" y="33182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23" name="Rectangle 136"/>
          <p:cNvSpPr>
            <a:spLocks noChangeArrowheads="1"/>
          </p:cNvSpPr>
          <p:nvPr/>
        </p:nvSpPr>
        <p:spPr bwMode="auto">
          <a:xfrm>
            <a:off x="5416855" y="34325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kern="0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24" name="Group 137"/>
          <p:cNvGrpSpPr>
            <a:grpSpLocks/>
          </p:cNvGrpSpPr>
          <p:nvPr/>
        </p:nvGrpSpPr>
        <p:grpSpPr bwMode="auto">
          <a:xfrm>
            <a:off x="5643865" y="3604023"/>
            <a:ext cx="1066800" cy="766763"/>
            <a:chOff x="568" y="2568"/>
            <a:chExt cx="1219" cy="1480"/>
          </a:xfrm>
          <a:noFill/>
        </p:grpSpPr>
        <p:sp>
          <p:nvSpPr>
            <p:cNvPr id="225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990366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defTabSz="1219170" eaLnBrk="1" fontAlgn="auto" hangingPunct="1">
                <a:lnSpc>
                  <a:spcPct val="85000"/>
                </a:lnSpc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zh-TW" sz="1200" kern="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 kern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26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7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8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9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0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1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2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37" name="Text Box 150"/>
          <p:cNvSpPr txBox="1">
            <a:spLocks noChangeArrowheads="1"/>
          </p:cNvSpPr>
          <p:nvPr/>
        </p:nvSpPr>
        <p:spPr bwMode="auto">
          <a:xfrm>
            <a:off x="54644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8" name="Text Box 151"/>
          <p:cNvSpPr txBox="1">
            <a:spLocks noChangeArrowheads="1"/>
          </p:cNvSpPr>
          <p:nvPr/>
        </p:nvSpPr>
        <p:spPr bwMode="auto">
          <a:xfrm>
            <a:off x="55692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239" name="Rectangle 238"/>
          <p:cNvSpPr/>
          <p:nvPr/>
        </p:nvSpPr>
        <p:spPr bwMode="auto">
          <a:xfrm>
            <a:off x="3513444" y="4401971"/>
            <a:ext cx="2055811" cy="145508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572181" y="4438349"/>
            <a:ext cx="1938336" cy="6184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1" name="Rounded Rectangle 240"/>
          <p:cNvSpPr/>
          <p:nvPr/>
        </p:nvSpPr>
        <p:spPr bwMode="auto">
          <a:xfrm>
            <a:off x="36309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3572181" y="5093133"/>
            <a:ext cx="1938336" cy="40014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Register File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865870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4" name="Rounded Rectangle 243"/>
          <p:cNvSpPr/>
          <p:nvPr/>
        </p:nvSpPr>
        <p:spPr bwMode="auto">
          <a:xfrm>
            <a:off x="41008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5" name="Rounded Rectangle 244"/>
          <p:cNvSpPr/>
          <p:nvPr/>
        </p:nvSpPr>
        <p:spPr bwMode="auto">
          <a:xfrm>
            <a:off x="43357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6" name="Rounded Rectangle 245"/>
          <p:cNvSpPr/>
          <p:nvPr/>
        </p:nvSpPr>
        <p:spPr bwMode="auto">
          <a:xfrm>
            <a:off x="45707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7" name="Rounded Rectangle 246"/>
          <p:cNvSpPr/>
          <p:nvPr/>
        </p:nvSpPr>
        <p:spPr bwMode="auto">
          <a:xfrm>
            <a:off x="48056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8" name="Rounded Rectangle 247"/>
          <p:cNvSpPr/>
          <p:nvPr/>
        </p:nvSpPr>
        <p:spPr bwMode="auto">
          <a:xfrm>
            <a:off x="5040618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9" name="Rounded Rectangle 248"/>
          <p:cNvSpPr/>
          <p:nvPr/>
        </p:nvSpPr>
        <p:spPr bwMode="auto">
          <a:xfrm>
            <a:off x="52755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36309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3865870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2" name="Rounded Rectangle 251"/>
          <p:cNvSpPr/>
          <p:nvPr/>
        </p:nvSpPr>
        <p:spPr bwMode="auto">
          <a:xfrm>
            <a:off x="41008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3" name="Rounded Rectangle 252"/>
          <p:cNvSpPr/>
          <p:nvPr/>
        </p:nvSpPr>
        <p:spPr bwMode="auto">
          <a:xfrm>
            <a:off x="43357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4" name="Rounded Rectangle 253"/>
          <p:cNvSpPr/>
          <p:nvPr/>
        </p:nvSpPr>
        <p:spPr bwMode="auto">
          <a:xfrm>
            <a:off x="45707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>
            <a:off x="48056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6" name="Rounded Rectangle 255"/>
          <p:cNvSpPr/>
          <p:nvPr/>
        </p:nvSpPr>
        <p:spPr bwMode="auto">
          <a:xfrm>
            <a:off x="5040618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7" name="Rounded Rectangle 256"/>
          <p:cNvSpPr/>
          <p:nvPr/>
        </p:nvSpPr>
        <p:spPr bwMode="auto">
          <a:xfrm>
            <a:off x="52755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8" name="Rounded Rectangle 257"/>
          <p:cNvSpPr/>
          <p:nvPr/>
        </p:nvSpPr>
        <p:spPr bwMode="auto">
          <a:xfrm>
            <a:off x="36309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9" name="Rounded Rectangle 258"/>
          <p:cNvSpPr/>
          <p:nvPr/>
        </p:nvSpPr>
        <p:spPr bwMode="auto">
          <a:xfrm>
            <a:off x="3865870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0" name="Rounded Rectangle 259"/>
          <p:cNvSpPr/>
          <p:nvPr/>
        </p:nvSpPr>
        <p:spPr bwMode="auto">
          <a:xfrm>
            <a:off x="41008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43357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45707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3" name="Rounded Rectangle 262"/>
          <p:cNvSpPr/>
          <p:nvPr/>
        </p:nvSpPr>
        <p:spPr bwMode="auto">
          <a:xfrm>
            <a:off x="48056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4" name="Rounded Rectangle 263"/>
          <p:cNvSpPr/>
          <p:nvPr/>
        </p:nvSpPr>
        <p:spPr bwMode="auto">
          <a:xfrm>
            <a:off x="5040618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>
            <a:off x="52755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6" name="Rounded Rectangle 265"/>
          <p:cNvSpPr/>
          <p:nvPr/>
        </p:nvSpPr>
        <p:spPr bwMode="auto">
          <a:xfrm>
            <a:off x="36309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3865870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41008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43357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45707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1" name="Rounded Rectangle 270"/>
          <p:cNvSpPr/>
          <p:nvPr/>
        </p:nvSpPr>
        <p:spPr bwMode="auto">
          <a:xfrm>
            <a:off x="48056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5040618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3" name="Rounded Rectangle 272"/>
          <p:cNvSpPr/>
          <p:nvPr/>
        </p:nvSpPr>
        <p:spPr bwMode="auto">
          <a:xfrm>
            <a:off x="52755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5" name="Rounded Rectangle 274"/>
          <p:cNvSpPr/>
          <p:nvPr/>
        </p:nvSpPr>
        <p:spPr bwMode="auto">
          <a:xfrm>
            <a:off x="3572181" y="5537760"/>
            <a:ext cx="1961098" cy="289319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Scratchpad</a:t>
            </a:r>
            <a:endParaRPr lang="en-US" sz="1400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8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7727"/>
            <a:ext cx="8153400" cy="4390946"/>
          </a:xfrm>
        </p:spPr>
        <p:txBody>
          <a:bodyPr/>
          <a:lstStyle/>
          <a:p>
            <a:pPr>
              <a:buNone/>
            </a:pPr>
            <a:endParaRPr dirty="0" smtClean="0"/>
          </a:p>
          <a:p>
            <a:r>
              <a:rPr dirty="0">
                <a:latin typeface="Arial"/>
                <a:cs typeface="Arial"/>
              </a:rPr>
              <a:t>Execution in </a:t>
            </a:r>
            <a:r>
              <a:rPr dirty="0" smtClean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n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SM</a:t>
            </a:r>
            <a:endParaRPr dirty="0">
              <a:latin typeface="Arial"/>
              <a:cs typeface="Arial"/>
            </a:endParaRPr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26431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06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00200" y="21859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002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09800" y="17287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14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67400" y="1728787"/>
            <a:ext cx="18288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1200" y="2414587"/>
            <a:ext cx="2514600" cy="685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Waiting for Data from GPU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68400" y="3370871"/>
            <a:ext cx="6705600" cy="160752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GPU attempts to hide long memory latency with computation from </a:t>
            </a:r>
          </a:p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other warps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139700"/>
            <a:ext cx="8153400" cy="422275"/>
          </a:xfrm>
        </p:spPr>
        <p:txBody>
          <a:bodyPr/>
          <a:lstStyle/>
          <a:p>
            <a:r>
              <a:rPr lang="en-US" dirty="0" smtClean="0"/>
              <a:t>Tolerating Long Latencies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55626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How SMs are able to context switch between warps so quickly?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1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9" y="190500"/>
            <a:ext cx="8229600" cy="426142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2011363"/>
          </a:xfrm>
        </p:spPr>
        <p:txBody>
          <a:bodyPr>
            <a:no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pawns more threads than GPU can run (some may wait)</a:t>
            </a:r>
          </a:p>
          <a:p>
            <a:r>
              <a:rPr lang="en-US" sz="2800" dirty="0" smtClean="0"/>
              <a:t>Organize threads into “blocks” (up to 1024 threads per block)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Motivation: Write parallel software </a:t>
            </a:r>
            <a:r>
              <a:rPr lang="en-US" sz="2800" u="sng" dirty="0" smtClean="0">
                <a:solidFill>
                  <a:srgbClr val="0000FF"/>
                </a:solidFill>
              </a:rPr>
              <a:t>once</a:t>
            </a:r>
            <a:r>
              <a:rPr lang="en-US" sz="2800" dirty="0" smtClean="0">
                <a:solidFill>
                  <a:srgbClr val="0000FF"/>
                </a:solidFill>
              </a:rPr>
              <a:t> and run on future hardware</a:t>
            </a:r>
          </a:p>
          <a:p>
            <a:r>
              <a:rPr lang="en-US" sz="2800" dirty="0" smtClean="0"/>
              <a:t>Warps associated with blocks can help in tolerating long latencies. </a:t>
            </a:r>
          </a:p>
          <a:p>
            <a:r>
              <a:rPr lang="en-US" sz="2800" dirty="0" smtClean="0"/>
              <a:t>GPUs support large register files (for fast context switching) and high bandwidth memories (for providing data to large number of concurrent threads)</a:t>
            </a:r>
            <a:endParaRPr lang="en-US" sz="2800" dirty="0"/>
          </a:p>
          <a:p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763000" cy="6605398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pPr algn="just"/>
            <a:r>
              <a:rPr lang="pt-BR" sz="3000" i="1" dirty="0" smtClean="0"/>
              <a:t> </a:t>
            </a:r>
            <a:r>
              <a:rPr lang="en-US" sz="2600" dirty="0"/>
              <a:t>More background material: Jog et al., OWL: Cooperative Thread Array Aware Scheduling Techniques for Improving GPGPU performance, </a:t>
            </a:r>
            <a:r>
              <a:rPr lang="en-US" sz="2600" dirty="0" smtClean="0"/>
              <a:t>ASPLOS’13</a:t>
            </a:r>
            <a:endParaRPr lang="pt-BR" sz="26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014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234608"/>
            <a:ext cx="8534400" cy="426142"/>
          </a:xfrm>
        </p:spPr>
        <p:txBody>
          <a:bodyPr/>
          <a:lstStyle/>
          <a:p>
            <a:r>
              <a:rPr lang="en-US" altLang="en-US" dirty="0"/>
              <a:t>Intel </a:t>
            </a:r>
            <a:r>
              <a:rPr lang="en-US" altLang="en-US" dirty="0" smtClean="0"/>
              <a:t>Core i7-6700K Processor, 2016 (</a:t>
            </a:r>
            <a:r>
              <a:rPr lang="en-US" altLang="en-US" dirty="0" err="1" smtClean="0"/>
              <a:t>Skylake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609600" y="57150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1.7 </a:t>
            </a:r>
            <a:r>
              <a:rPr lang="en-US" altLang="en-US" sz="2400" dirty="0">
                <a:solidFill>
                  <a:srgbClr val="0070C0"/>
                </a:solidFill>
              </a:rPr>
              <a:t>billion transistors, </a:t>
            </a:r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122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6119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Quad Core GT2, 2017 (</a:t>
            </a:r>
            <a:r>
              <a:rPr lang="en-US" dirty="0" err="1" smtClean="0"/>
              <a:t>Kaby</a:t>
            </a:r>
            <a:r>
              <a:rPr lang="en-US" dirty="0" smtClean="0"/>
              <a:t> Lake)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620000" cy="506436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08025" y="6096000"/>
            <a:ext cx="780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126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7" y="262582"/>
            <a:ext cx="8153400" cy="422275"/>
          </a:xfrm>
        </p:spPr>
        <p:txBody>
          <a:bodyPr/>
          <a:lstStyle/>
          <a:p>
            <a:r>
              <a:rPr lang="en-US" dirty="0" smtClean="0"/>
              <a:t>I) Graphics </a:t>
            </a:r>
            <a:r>
              <a:rPr lang="en-US" dirty="0" smtClean="0"/>
              <a:t>Portion </a:t>
            </a:r>
            <a:r>
              <a:rPr lang="en-US" dirty="0" smtClean="0"/>
              <a:t>on CMPs </a:t>
            </a:r>
            <a:r>
              <a:rPr lang="en-US" dirty="0" smtClean="0"/>
              <a:t>is Growing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8" y="2514600"/>
            <a:ext cx="4061259" cy="269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1000" y="1608173"/>
            <a:ext cx="52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Intel Coffee Lake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37" y="2514600"/>
            <a:ext cx="4448015" cy="2699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330" y="1608172"/>
            <a:ext cx="31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AMD Raven Ridge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38400" y="2342064"/>
            <a:ext cx="1981200" cy="34491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1249" y="2342064"/>
            <a:ext cx="2209303" cy="34491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2041842"/>
            <a:ext cx="9260967" cy="4112542"/>
            <a:chOff x="197619" y="1516709"/>
            <a:chExt cx="9260967" cy="41125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619" y="1555751"/>
              <a:ext cx="1115179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87" y="1577694"/>
              <a:ext cx="1246958" cy="12418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245" y="1579461"/>
              <a:ext cx="1238250" cy="1154714"/>
            </a:xfrm>
            <a:prstGeom prst="rect">
              <a:avLst/>
            </a:prstGeom>
          </p:spPr>
        </p:pic>
        <p:pic>
          <p:nvPicPr>
            <p:cNvPr id="21" name="Picture 20" descr="footer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837" y="1583767"/>
              <a:ext cx="1487299" cy="1201858"/>
            </a:xfrm>
            <a:prstGeom prst="rect">
              <a:avLst/>
            </a:prstGeom>
          </p:spPr>
        </p:pic>
        <p:sp>
          <p:nvSpPr>
            <p:cNvPr id="22" name="TextBox 7"/>
            <p:cNvSpPr txBox="1"/>
            <p:nvPr/>
          </p:nvSpPr>
          <p:spPr>
            <a:xfrm>
              <a:off x="4268097" y="2951595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GTX 980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(Maxwell)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2048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(224 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24064" y="2948722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GP 100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(Pascal)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3584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(720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7372739" y="2931039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GV 100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(Volta)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5120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(900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020" y="1577694"/>
              <a:ext cx="1442619" cy="12259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0523" y="1516709"/>
              <a:ext cx="1150281" cy="1363857"/>
            </a:xfrm>
            <a:prstGeom prst="rect">
              <a:avLst/>
            </a:prstGeom>
          </p:spPr>
        </p:pic>
      </p:grpSp>
      <p:sp>
        <p:nvSpPr>
          <p:cNvPr id="27" name="TextBox 7"/>
          <p:cNvSpPr txBox="1"/>
          <p:nvPr/>
        </p:nvSpPr>
        <p:spPr>
          <a:xfrm>
            <a:off x="2514511" y="3482187"/>
            <a:ext cx="2085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680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(Kepler)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1536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(192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-321327" y="3432490"/>
            <a:ext cx="180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275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(Tesla)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240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(127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976932" y="3453647"/>
            <a:ext cx="223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480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(Fermi)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448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(139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19200"/>
            <a:ext cx="905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2008	      2010	 2012	        2014	       2016	     2018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5400" y="196905"/>
            <a:ext cx="8693359" cy="800989"/>
          </a:xfrm>
        </p:spPr>
        <p:txBody>
          <a:bodyPr/>
          <a:lstStyle/>
          <a:p>
            <a:r>
              <a:rPr lang="en-US" dirty="0" smtClean="0"/>
              <a:t>II) Graphics Cards are Becoming More Powerful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III) GPUs are Becoming Ubiquitous</a:t>
            </a:r>
            <a:endParaRPr lang="en-CA" dirty="0">
              <a:latin typeface="Arial  " charset="0"/>
              <a:ea typeface="ＭＳ Ｐゴシック" charset="0"/>
              <a:cs typeface="Arial  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38200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50900"/>
            <a:ext cx="2524919" cy="2193379"/>
          </a:xfrm>
          <a:prstGeom prst="rect">
            <a:avLst/>
          </a:prstGeom>
        </p:spPr>
      </p:pic>
      <p:pic>
        <p:nvPicPr>
          <p:cNvPr id="8" name="Picture 2" descr="http://currenteditorials.files.wordpress.com/2012/03/tablets-in-scho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4" y="3352800"/>
            <a:ext cx="3334565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2.sbnation.com/entry_photo_images/2316951/ultrabooks209-verge_gallery_post_large_verge_medium_landscap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9"/>
          <a:stretch/>
        </p:blipFill>
        <p:spPr bwMode="auto">
          <a:xfrm>
            <a:off x="6172200" y="807720"/>
            <a:ext cx="2831971" cy="2392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s.toshiba.com/images/showcase/products/portege-r835-p56x-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8" y="3028950"/>
            <a:ext cx="2017712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s://encrypted-tbn0.gstatic.com/images?q=tbn:ANd9GcSmLQYoRScevMX4Nog_ZiPVO_IfkCEzpVTpsbUJ-vcdcM7dfWhvP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1" y="5437733"/>
            <a:ext cx="2139950" cy="12938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yle.mtv.com/wp-content/uploads/style/2012/08/psy-gangnam-style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3" y="3273425"/>
            <a:ext cx="12636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7" y="3614737"/>
            <a:ext cx="2130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jicse43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33405</TotalTime>
  <Pages>47</Pages>
  <Words>2419</Words>
  <Application>Microsoft Macintosh PowerPoint</Application>
  <PresentationFormat>Letter Paper (8.5x11 in)</PresentationFormat>
  <Paragraphs>616</Paragraphs>
  <Slides>45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Arial  </vt:lpstr>
      <vt:lpstr>Arial Narrow</vt:lpstr>
      <vt:lpstr>Calibri</vt:lpstr>
      <vt:lpstr>Calibri Light</vt:lpstr>
      <vt:lpstr>Courier New</vt:lpstr>
      <vt:lpstr>Monotype Sorts</vt:lpstr>
      <vt:lpstr>ＭＳ Ｐゴシック</vt:lpstr>
      <vt:lpstr>Palatino</vt:lpstr>
      <vt:lpstr>PMingLiU</vt:lpstr>
      <vt:lpstr>Tahoma</vt:lpstr>
      <vt:lpstr>Times</vt:lpstr>
      <vt:lpstr>Times New Roman</vt:lpstr>
      <vt:lpstr>Trebuchet MS</vt:lpstr>
      <vt:lpstr>Wingdings</vt:lpstr>
      <vt:lpstr>宋体</vt:lpstr>
      <vt:lpstr>新細明體</vt:lpstr>
      <vt:lpstr>Arial</vt:lpstr>
      <vt:lpstr>mjicse431</vt:lpstr>
      <vt:lpstr>1_Custom Design</vt:lpstr>
      <vt:lpstr>Custom Design</vt:lpstr>
      <vt:lpstr>ACACES 2018 Summer School  GPU Architectures: Basic to  Advanced Concepts   </vt:lpstr>
      <vt:lpstr>William &amp; Mary</vt:lpstr>
      <vt:lpstr>PowerPoint Presentation</vt:lpstr>
      <vt:lpstr>Journey of CMPs: Scaling and Heterogeneity Trends</vt:lpstr>
      <vt:lpstr>Intel Core i7-6700K Processor, 2016 (Skylake)</vt:lpstr>
      <vt:lpstr>Intel Quad Core GT2, 2017 (Kaby Lake)</vt:lpstr>
      <vt:lpstr>I) Graphics Portion on CMPs is Growing</vt:lpstr>
      <vt:lpstr>II) Graphics Cards are Becoming More Powerful</vt:lpstr>
      <vt:lpstr>III) GPUs are Becoming Ubiquitous</vt:lpstr>
      <vt:lpstr>IVa) GPUs are Becoming More Useful</vt:lpstr>
      <vt:lpstr>IVb) GPUs are Becoming More Useful</vt:lpstr>
      <vt:lpstr>IVc) GPUs are Becoming More Useful</vt:lpstr>
      <vt:lpstr>Course Outline</vt:lpstr>
      <vt:lpstr>Lecture Material</vt:lpstr>
      <vt:lpstr>Course Objectives</vt:lpstr>
      <vt:lpstr>Background</vt:lpstr>
      <vt:lpstr>Reading Material (Books &amp; Docs)</vt:lpstr>
      <vt:lpstr>Course Outline</vt:lpstr>
      <vt:lpstr>GPU vs. CPU</vt:lpstr>
      <vt:lpstr>Why use a GPU for computing?</vt:lpstr>
      <vt:lpstr>How Acceleration Works</vt:lpstr>
      <vt:lpstr>Fastest Super Computer* -- SUMMIT @ Oak Ridge</vt:lpstr>
      <vt:lpstr>PowerPoint Presentation</vt:lpstr>
      <vt:lpstr>PowerPoint Presentation</vt:lpstr>
      <vt:lpstr>CUDA Execution Model</vt:lpstr>
      <vt:lpstr>PowerPoint Presentation</vt:lpstr>
      <vt:lpstr>Kernel: Arrays of Parallel Threads</vt:lpstr>
      <vt:lpstr>Kernel, Blocks, Threads</vt:lpstr>
      <vt:lpstr>Vector Addition Example</vt:lpstr>
      <vt:lpstr>Vector Addition – Traditional C Code</vt:lpstr>
      <vt:lpstr>vecAdd CUDA Host Code</vt:lpstr>
      <vt:lpstr>Vector Addition (Host Side)</vt:lpstr>
      <vt:lpstr>Kernel Invocation code (Host Side)</vt:lpstr>
      <vt:lpstr>Kernel Code (Device Side)</vt:lpstr>
      <vt:lpstr>Important CUDA Syntax Extensions</vt:lpstr>
      <vt:lpstr>Example: Original C Code</vt:lpstr>
      <vt:lpstr>CUDA Code</vt:lpstr>
      <vt:lpstr>Code to Hardware Mapping</vt:lpstr>
      <vt:lpstr>Code to Hardware Mapping: Transparent Scalability</vt:lpstr>
      <vt:lpstr>Streaming Multi-Processor (SM) </vt:lpstr>
      <vt:lpstr>GPU Execution Model </vt:lpstr>
      <vt:lpstr>Warp Example</vt:lpstr>
      <vt:lpstr>Tolerating Long Latencies</vt:lpstr>
      <vt:lpstr>Summary</vt:lpstr>
      <vt:lpstr>Reading Material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Jog, Adwait</cp:lastModifiedBy>
  <cp:revision>1449</cp:revision>
  <cp:lastPrinted>2018-07-08T21:27:13Z</cp:lastPrinted>
  <dcterms:created xsi:type="dcterms:W3CDTF">1997-08-19T16:58:46Z</dcterms:created>
  <dcterms:modified xsi:type="dcterms:W3CDTF">2018-07-09T10:24:43Z</dcterms:modified>
</cp:coreProperties>
</file>